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365" r:id="rId2"/>
    <p:sldId id="398" r:id="rId3"/>
    <p:sldId id="369" r:id="rId4"/>
    <p:sldId id="397" r:id="rId5"/>
    <p:sldId id="399" r:id="rId6"/>
    <p:sldId id="386" r:id="rId7"/>
    <p:sldId id="370" r:id="rId8"/>
    <p:sldId id="391" r:id="rId9"/>
    <p:sldId id="401" r:id="rId10"/>
    <p:sldId id="402" r:id="rId11"/>
    <p:sldId id="403" r:id="rId12"/>
    <p:sldId id="404" r:id="rId13"/>
    <p:sldId id="406" r:id="rId14"/>
    <p:sldId id="407" r:id="rId15"/>
    <p:sldId id="405" r:id="rId16"/>
    <p:sldId id="393" r:id="rId17"/>
    <p:sldId id="368" r:id="rId18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567">
          <p15:clr>
            <a:srgbClr val="A4A3A4"/>
          </p15:clr>
        </p15:guide>
        <p15:guide id="2" orient="horz" pos="2744">
          <p15:clr>
            <a:srgbClr val="A4A3A4"/>
          </p15:clr>
        </p15:guide>
        <p15:guide id="3" orient="horz" pos="5193">
          <p15:clr>
            <a:srgbClr val="A4A3A4"/>
          </p15:clr>
        </p15:guide>
        <p15:guide id="4" pos="346">
          <p15:clr>
            <a:srgbClr val="A4A3A4"/>
          </p15:clr>
        </p15:guide>
        <p15:guide id="5" pos="397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25C36"/>
    <a:srgbClr val="0E61A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63" autoAdjust="0"/>
    <p:restoredTop sz="93091" autoAdjust="0"/>
  </p:normalViewPr>
  <p:slideViewPr>
    <p:cSldViewPr>
      <p:cViewPr varScale="1">
        <p:scale>
          <a:sx n="64" d="100"/>
          <a:sy n="64" d="100"/>
        </p:scale>
        <p:origin x="-16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71" d="100"/>
          <a:sy n="71" d="100"/>
        </p:scale>
        <p:origin x="2923" y="58"/>
      </p:cViewPr>
      <p:guideLst>
        <p:guide orient="horz" pos="567"/>
        <p:guide orient="horz" pos="2744"/>
        <p:guide orient="horz" pos="5193"/>
        <p:guide pos="346"/>
        <p:guide pos="397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734800" cy="403200"/>
          </a:xfrm>
          <a:prstGeom prst="rect">
            <a:avLst/>
          </a:prstGeom>
          <a:solidFill>
            <a:schemeClr val="accent2"/>
          </a:solidFill>
        </p:spPr>
        <p:txBody>
          <a:bodyPr vert="horz" lIns="540000" tIns="45720" rIns="91440" bIns="45720" rtlCol="0" anchor="ctr"/>
          <a:lstStyle>
            <a:lvl1pPr algn="l">
              <a:defRPr sz="1200"/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878800" y="0"/>
            <a:ext cx="979200" cy="403200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 anchorCtr="0"/>
          <a:lstStyle>
            <a:lvl1pPr algn="r">
              <a:defRPr sz="1200"/>
            </a:lvl1pPr>
          </a:lstStyle>
          <a:p>
            <a:fld id="{F29BFF75-E182-4EE8-AA68-3F03A780E5F7}" type="datetimeFigureOut">
              <a:rPr lang="de-DE" smtClean="0">
                <a:solidFill>
                  <a:schemeClr val="accent1"/>
                </a:solidFill>
              </a:rPr>
              <a:pPr/>
              <a:t>27.09.2026</a:t>
            </a:fld>
            <a:endParaRPr lang="de-DE" dirty="0">
              <a:solidFill>
                <a:schemeClr val="accent1"/>
              </a:solidFill>
            </a:endParaRPr>
          </a:p>
        </p:txBody>
      </p:sp>
      <p:sp>
        <p:nvSpPr>
          <p:cNvPr id="9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50800" y="8770458"/>
            <a:ext cx="547200" cy="352800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200"/>
            </a:lvl1pPr>
          </a:lstStyle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‹Nr.›</a:t>
            </a:fld>
            <a:endParaRPr lang="de-DE" dirty="0">
              <a:solidFill>
                <a:schemeClr val="accent1"/>
              </a:solidFill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32515" y="8766858"/>
            <a:ext cx="2084117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763290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733256" cy="404664"/>
          </a:xfrm>
          <a:prstGeom prst="rect">
            <a:avLst/>
          </a:prstGeom>
          <a:solidFill>
            <a:schemeClr val="accent2"/>
          </a:solidFill>
        </p:spPr>
        <p:txBody>
          <a:bodyPr vert="horz" lIns="54000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877272" y="0"/>
            <a:ext cx="979140" cy="404664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F726AE14-046B-45DB-B2A1-C1397E5D8E1C}" type="datetimeFigureOut">
              <a:rPr lang="de-DE" smtClean="0"/>
              <a:pPr/>
              <a:t>27.09.2026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542083" y="812476"/>
            <a:ext cx="5191173" cy="3893380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542083" y="4932040"/>
            <a:ext cx="5191173" cy="345638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0" name="Foliennummernplatzhalter 4"/>
          <p:cNvSpPr>
            <a:spLocks noGrp="1"/>
          </p:cNvSpPr>
          <p:nvPr>
            <p:ph type="sldNum" sz="quarter" idx="5"/>
          </p:nvPr>
        </p:nvSpPr>
        <p:spPr>
          <a:xfrm>
            <a:off x="550800" y="8770458"/>
            <a:ext cx="547200" cy="352800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200"/>
            </a:lvl1pPr>
          </a:lstStyle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‹Nr.›</a:t>
            </a:fld>
            <a:endParaRPr lang="de-DE" dirty="0">
              <a:solidFill>
                <a:schemeClr val="accent1"/>
              </a:solidFill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32515" y="8766858"/>
            <a:ext cx="2084117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76517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7800" indent="-177800" algn="l" defTabSz="914400" rtl="0" eaLnBrk="1" latinLnBrk="0" hangingPunct="1">
      <a:buFont typeface="Wingdings" panose="05000000000000000000" pitchFamily="2" charset="2"/>
      <a:buChar char="§"/>
      <a:defRPr sz="1200" kern="1200">
        <a:solidFill>
          <a:schemeClr val="accent1"/>
        </a:solidFill>
        <a:latin typeface="+mn-lt"/>
        <a:ea typeface="+mn-ea"/>
        <a:cs typeface="+mn-cs"/>
      </a:defRPr>
    </a:lvl1pPr>
    <a:lvl2pPr marL="355600" indent="-1778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accent1"/>
        </a:solidFill>
        <a:latin typeface="+mn-lt"/>
        <a:ea typeface="+mn-ea"/>
        <a:cs typeface="+mn-cs"/>
      </a:defRPr>
    </a:lvl2pPr>
    <a:lvl3pPr marL="534988" indent="-179388" algn="l" defTabSz="914400" rtl="0" eaLnBrk="1" latinLnBrk="0" hangingPunct="1">
      <a:buFont typeface="Symbol" panose="05050102010706020507" pitchFamily="18" charset="2"/>
      <a:buChar char="-"/>
      <a:defRPr sz="1050" kern="1200">
        <a:solidFill>
          <a:schemeClr val="accent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41338" y="812800"/>
            <a:ext cx="5191125" cy="38925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549275" y="8731128"/>
            <a:ext cx="547093" cy="351283"/>
          </a:xfrm>
          <a:prstGeom prst="rect">
            <a:avLst/>
          </a:prstGeom>
        </p:spPr>
        <p:txBody>
          <a:bodyPr/>
          <a:lstStyle/>
          <a:p>
            <a:fld id="{7F407CD1-FDBF-4BA2-B1E3-14367FC4DBB1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1724736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41338" y="812800"/>
            <a:ext cx="5191125" cy="38925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2</a:t>
            </a:fld>
            <a:endParaRPr lang="de-D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5035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41338" y="812800"/>
            <a:ext cx="5191125" cy="38925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3</a:t>
            </a:fld>
            <a:endParaRPr lang="de-D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7849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41338" y="812800"/>
            <a:ext cx="5191125" cy="38925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4</a:t>
            </a:fld>
            <a:endParaRPr lang="de-D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69636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41338" y="812800"/>
            <a:ext cx="5191125" cy="38925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5</a:t>
            </a:fld>
            <a:endParaRPr lang="de-D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27073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41338" y="812800"/>
            <a:ext cx="5191125" cy="38925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6</a:t>
            </a:fld>
            <a:endParaRPr lang="de-D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3110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41338" y="812800"/>
            <a:ext cx="5191125" cy="38925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7</a:t>
            </a:fld>
            <a:endParaRPr lang="de-D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93218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41338" y="812800"/>
            <a:ext cx="5191125" cy="38925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8</a:t>
            </a:fld>
            <a:endParaRPr lang="de-D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31445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41338" y="812800"/>
            <a:ext cx="5191125" cy="38925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9</a:t>
            </a:fld>
            <a:endParaRPr lang="de-D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5528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41338" y="812800"/>
            <a:ext cx="5191125" cy="38925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10</a:t>
            </a:fld>
            <a:endParaRPr lang="de-D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86472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41338" y="812800"/>
            <a:ext cx="5191125" cy="38925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11</a:t>
            </a:fld>
            <a:endParaRPr lang="de-D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5223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41338" y="812800"/>
            <a:ext cx="5191125" cy="38925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12</a:t>
            </a:fld>
            <a:endParaRPr lang="de-D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82736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41338" y="812800"/>
            <a:ext cx="5191125" cy="38925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13</a:t>
            </a:fld>
            <a:endParaRPr lang="de-D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66129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41338" y="812800"/>
            <a:ext cx="5191125" cy="38925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14</a:t>
            </a:fld>
            <a:endParaRPr lang="de-D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9667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41338" y="812800"/>
            <a:ext cx="5191125" cy="38925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15</a:t>
            </a:fld>
            <a:endParaRPr lang="de-D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95425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41338" y="812800"/>
            <a:ext cx="5191125" cy="38925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16</a:t>
            </a:fld>
            <a:endParaRPr lang="de-D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05289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41338" y="812800"/>
            <a:ext cx="5191125" cy="38925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549275" y="8731128"/>
            <a:ext cx="547093" cy="351283"/>
          </a:xfrm>
          <a:prstGeom prst="rect">
            <a:avLst/>
          </a:prstGeom>
        </p:spPr>
        <p:txBody>
          <a:bodyPr/>
          <a:lstStyle/>
          <a:p>
            <a:fld id="{7F407CD1-FDBF-4BA2-B1E3-14367FC4DBB1}" type="slidenum">
              <a:rPr lang="de-DE" smtClean="0"/>
              <a:pPr/>
              <a:t>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1958647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0"/>
            <a:ext cx="9144000" cy="4437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27584" y="2708920"/>
            <a:ext cx="7776666" cy="1189373"/>
          </a:xfrm>
        </p:spPr>
        <p:txBody>
          <a:bodyPr/>
          <a:lstStyle>
            <a:lvl1pPr>
              <a:lnSpc>
                <a:spcPct val="100000"/>
              </a:lnSpc>
              <a:defRPr sz="4000" b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27584" y="4528135"/>
            <a:ext cx="7776666" cy="413033"/>
          </a:xfrm>
        </p:spPr>
        <p:txBody>
          <a:bodyPr>
            <a:noAutofit/>
          </a:bodyPr>
          <a:lstStyle>
            <a:lvl1pPr marL="0" indent="0" algn="l">
              <a:buNone/>
              <a:defRPr sz="1600" cap="all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584" y="5373216"/>
            <a:ext cx="2891179" cy="1010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29154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 userDrawn="1"/>
        </p:nvSpPr>
        <p:spPr>
          <a:xfrm>
            <a:off x="1683002" y="1628800"/>
            <a:ext cx="7460997" cy="26369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831276" y="2160039"/>
            <a:ext cx="6844412" cy="1189373"/>
          </a:xfrm>
        </p:spPr>
        <p:txBody>
          <a:bodyPr anchor="b"/>
          <a:lstStyle>
            <a:lvl1pPr>
              <a:lnSpc>
                <a:spcPct val="100000"/>
              </a:lnSpc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31276" y="3456183"/>
            <a:ext cx="6844412" cy="413033"/>
          </a:xfrm>
        </p:spPr>
        <p:txBody>
          <a:bodyPr>
            <a:noAutofit/>
          </a:bodyPr>
          <a:lstStyle>
            <a:lvl1pPr marL="0" indent="0" algn="l">
              <a:buNone/>
              <a:defRPr sz="1600" cap="all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2" name="Rechteck 11"/>
          <p:cNvSpPr/>
          <p:nvPr userDrawn="1"/>
        </p:nvSpPr>
        <p:spPr>
          <a:xfrm>
            <a:off x="2923" y="1628800"/>
            <a:ext cx="1609545" cy="263691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1558800"/>
          </a:xfrm>
          <a:noFill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xmlns="" val="2529212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 userDrawn="1"/>
        </p:nvSpPr>
        <p:spPr>
          <a:xfrm>
            <a:off x="1683002" y="1628800"/>
            <a:ext cx="7460997" cy="26369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831276" y="2160039"/>
            <a:ext cx="6844412" cy="1189373"/>
          </a:xfrm>
        </p:spPr>
        <p:txBody>
          <a:bodyPr anchor="b"/>
          <a:lstStyle>
            <a:lvl1pPr>
              <a:lnSpc>
                <a:spcPct val="100000"/>
              </a:lnSpc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31276" y="3456183"/>
            <a:ext cx="6844412" cy="413033"/>
          </a:xfrm>
        </p:spPr>
        <p:txBody>
          <a:bodyPr>
            <a:noAutofit/>
          </a:bodyPr>
          <a:lstStyle>
            <a:lvl1pPr marL="0" indent="0" algn="l">
              <a:buNone/>
              <a:defRPr sz="1600" cap="all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2" name="Rechteck 11"/>
          <p:cNvSpPr/>
          <p:nvPr userDrawn="1"/>
        </p:nvSpPr>
        <p:spPr>
          <a:xfrm>
            <a:off x="2923" y="1628800"/>
            <a:ext cx="1609545" cy="26369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1791475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8000" y="1628775"/>
            <a:ext cx="8135937" cy="45085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76456" y="6525344"/>
            <a:ext cx="467544" cy="252000"/>
          </a:xfrm>
        </p:spPr>
        <p:txBody>
          <a:bodyPr lIns="72000" rIns="7200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9" name="Fußzeilenplatzhalter 2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2615103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Unter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8000" y="1628775"/>
            <a:ext cx="8136000" cy="45072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68000" y="1016553"/>
            <a:ext cx="8136000" cy="360363"/>
          </a:xfrm>
        </p:spPr>
        <p:txBody>
          <a:bodyPr>
            <a:noAutofit/>
          </a:bodyPr>
          <a:lstStyle>
            <a:lvl1pPr marL="0" indent="0">
              <a:buNone/>
              <a:defRPr sz="1800" b="0" i="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/>
              <a:t>Untertitel einfügen</a:t>
            </a:r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9" name="Fußzeilenplatzhalter 2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1309790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Inhaltsplatzhalter 7"/>
          <p:cNvSpPr>
            <a:spLocks noGrp="1"/>
          </p:cNvSpPr>
          <p:nvPr>
            <p:ph sz="quarter" idx="13"/>
          </p:nvPr>
        </p:nvSpPr>
        <p:spPr>
          <a:xfrm>
            <a:off x="468313" y="1628775"/>
            <a:ext cx="3888000" cy="45085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9" name="Inhaltsplatzhalter 7"/>
          <p:cNvSpPr>
            <a:spLocks noGrp="1"/>
          </p:cNvSpPr>
          <p:nvPr>
            <p:ph sz="quarter" idx="14"/>
          </p:nvPr>
        </p:nvSpPr>
        <p:spPr>
          <a:xfrm>
            <a:off x="4716016" y="1628775"/>
            <a:ext cx="3888234" cy="45085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6" name="Fußzeilenplatzhalter 2"/>
          <p:cNvSpPr>
            <a:spLocks noGrp="1"/>
          </p:cNvSpPr>
          <p:nvPr>
            <p:ph type="ftr" sz="quarter" idx="15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2585616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mit Überschrif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68000" y="1628775"/>
            <a:ext cx="3888000" cy="496800"/>
          </a:xfrm>
          <a:solidFill>
            <a:schemeClr val="accent1"/>
          </a:solidFill>
        </p:spPr>
        <p:txBody>
          <a:bodyPr lIns="108000" rIns="108000" anchor="ctr">
            <a:noAutofit/>
          </a:bodyPr>
          <a:lstStyle>
            <a:lvl1pPr marL="0" indent="0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Überschrift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 hasCustomPrompt="1"/>
          </p:nvPr>
        </p:nvSpPr>
        <p:spPr>
          <a:xfrm>
            <a:off x="4716250" y="1628775"/>
            <a:ext cx="3888000" cy="496800"/>
          </a:xfrm>
          <a:solidFill>
            <a:schemeClr val="accent2"/>
          </a:solidFill>
        </p:spPr>
        <p:txBody>
          <a:bodyPr lIns="108000" rIns="108000" anchor="ctr">
            <a:noAutofit/>
          </a:bodyPr>
          <a:lstStyle>
            <a:lvl1pPr marL="0" indent="0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Überschrift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Inhaltsplatzhalter 7"/>
          <p:cNvSpPr>
            <a:spLocks noGrp="1"/>
          </p:cNvSpPr>
          <p:nvPr>
            <p:ph sz="quarter" idx="13"/>
          </p:nvPr>
        </p:nvSpPr>
        <p:spPr>
          <a:xfrm>
            <a:off x="468313" y="2141275"/>
            <a:ext cx="3887663" cy="3996000"/>
          </a:xfrm>
          <a:solidFill>
            <a:schemeClr val="accent1">
              <a:lumMod val="20000"/>
              <a:lumOff val="80000"/>
            </a:schemeClr>
          </a:solidFill>
        </p:spPr>
        <p:txBody>
          <a:bodyPr lIns="108000" tIns="144000" rIns="108000" bIns="14400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1" name="Inhaltsplatzhalter 7"/>
          <p:cNvSpPr>
            <a:spLocks noGrp="1"/>
          </p:cNvSpPr>
          <p:nvPr>
            <p:ph sz="quarter" idx="14"/>
          </p:nvPr>
        </p:nvSpPr>
        <p:spPr>
          <a:xfrm>
            <a:off x="4716016" y="2141275"/>
            <a:ext cx="3888234" cy="3996000"/>
          </a:xfrm>
          <a:solidFill>
            <a:schemeClr val="accent2">
              <a:lumMod val="20000"/>
              <a:lumOff val="80000"/>
            </a:schemeClr>
          </a:solidFill>
        </p:spPr>
        <p:txBody>
          <a:bodyPr lIns="108000" tIns="144000" rIns="108000" bIns="14400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5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2196464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Inhalte mit Überschrif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68000" y="1628775"/>
            <a:ext cx="2628000" cy="496800"/>
          </a:xfrm>
          <a:solidFill>
            <a:schemeClr val="accent1"/>
          </a:solidFill>
        </p:spPr>
        <p:txBody>
          <a:bodyPr lIns="108000" rIns="108000" anchor="ctr">
            <a:noAutofit/>
          </a:bodyPr>
          <a:lstStyle>
            <a:lvl1pPr marL="0" indent="0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überschrift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 hasCustomPrompt="1"/>
          </p:nvPr>
        </p:nvSpPr>
        <p:spPr>
          <a:xfrm>
            <a:off x="3222399" y="1628775"/>
            <a:ext cx="2628000" cy="496800"/>
          </a:xfrm>
          <a:solidFill>
            <a:schemeClr val="accent2"/>
          </a:solidFill>
        </p:spPr>
        <p:txBody>
          <a:bodyPr lIns="108000" rIns="108000" anchor="ctr">
            <a:noAutofit/>
          </a:bodyPr>
          <a:lstStyle>
            <a:lvl1pPr marL="0" indent="0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überschrift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Inhaltsplatzhalter 7"/>
          <p:cNvSpPr>
            <a:spLocks noGrp="1"/>
          </p:cNvSpPr>
          <p:nvPr>
            <p:ph sz="quarter" idx="13"/>
          </p:nvPr>
        </p:nvSpPr>
        <p:spPr>
          <a:xfrm>
            <a:off x="468313" y="2141275"/>
            <a:ext cx="2628000" cy="3996000"/>
          </a:xfrm>
          <a:solidFill>
            <a:schemeClr val="accent1">
              <a:lumMod val="20000"/>
              <a:lumOff val="80000"/>
            </a:schemeClr>
          </a:solidFill>
        </p:spPr>
        <p:txBody>
          <a:bodyPr lIns="108000" tIns="144000" rIns="108000" bIns="14400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1" name="Inhaltsplatzhalter 7"/>
          <p:cNvSpPr>
            <a:spLocks noGrp="1"/>
          </p:cNvSpPr>
          <p:nvPr>
            <p:ph sz="quarter" idx="14"/>
          </p:nvPr>
        </p:nvSpPr>
        <p:spPr>
          <a:xfrm>
            <a:off x="3222398" y="2141275"/>
            <a:ext cx="2628000" cy="3996000"/>
          </a:xfrm>
          <a:solidFill>
            <a:schemeClr val="accent2">
              <a:lumMod val="20000"/>
              <a:lumOff val="80000"/>
            </a:schemeClr>
          </a:solidFill>
        </p:spPr>
        <p:txBody>
          <a:bodyPr lIns="108000" tIns="144000" rIns="108000" bIns="14400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2" name="Textplatzhalter 4"/>
          <p:cNvSpPr>
            <a:spLocks noGrp="1"/>
          </p:cNvSpPr>
          <p:nvPr>
            <p:ph type="body" sz="quarter" idx="15" hasCustomPrompt="1"/>
          </p:nvPr>
        </p:nvSpPr>
        <p:spPr>
          <a:xfrm>
            <a:off x="5976484" y="1628775"/>
            <a:ext cx="2628000" cy="496800"/>
          </a:xfrm>
          <a:solidFill>
            <a:schemeClr val="accent4"/>
          </a:solidFill>
        </p:spPr>
        <p:txBody>
          <a:bodyPr lIns="108000" rIns="108000" anchor="ctr">
            <a:noAutofit/>
          </a:bodyPr>
          <a:lstStyle>
            <a:lvl1pPr marL="0" indent="0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überschrift</a:t>
            </a:r>
          </a:p>
        </p:txBody>
      </p:sp>
      <p:sp>
        <p:nvSpPr>
          <p:cNvPr id="13" name="Inhaltsplatzhalter 7"/>
          <p:cNvSpPr>
            <a:spLocks noGrp="1"/>
          </p:cNvSpPr>
          <p:nvPr>
            <p:ph sz="quarter" idx="16"/>
          </p:nvPr>
        </p:nvSpPr>
        <p:spPr>
          <a:xfrm>
            <a:off x="5976484" y="2141275"/>
            <a:ext cx="2628000" cy="3996000"/>
          </a:xfrm>
          <a:solidFill>
            <a:schemeClr val="accent4">
              <a:lumMod val="20000"/>
              <a:lumOff val="80000"/>
            </a:schemeClr>
          </a:solidFill>
        </p:spPr>
        <p:txBody>
          <a:bodyPr lIns="108000" tIns="144000" rIns="108000" bIns="14400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4" name="Fußzeilenplatzhalter 2"/>
          <p:cNvSpPr>
            <a:spLocks noGrp="1"/>
          </p:cNvSpPr>
          <p:nvPr>
            <p:ph type="ftr" sz="quarter" idx="17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2254573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 Inhalte bu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4262400" y="1628774"/>
            <a:ext cx="4341850" cy="2340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3" name="Rechteck 2"/>
          <p:cNvSpPr/>
          <p:nvPr userDrawn="1"/>
        </p:nvSpPr>
        <p:spPr>
          <a:xfrm>
            <a:off x="4262400" y="4121275"/>
            <a:ext cx="2088000" cy="2016000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2" name="Rechteck 1"/>
          <p:cNvSpPr/>
          <p:nvPr userDrawn="1"/>
        </p:nvSpPr>
        <p:spPr>
          <a:xfrm>
            <a:off x="468000" y="1628775"/>
            <a:ext cx="3672408" cy="4507200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>
          <a:xfrm>
            <a:off x="468000" y="1628775"/>
            <a:ext cx="3672000" cy="4508500"/>
          </a:xfrm>
          <a:noFill/>
        </p:spPr>
        <p:txBody>
          <a:bodyPr lIns="90000" tIns="46800" rIns="90000" bIns="4680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2" name="Inhaltsplatzhalter 5"/>
          <p:cNvSpPr>
            <a:spLocks noGrp="1"/>
          </p:cNvSpPr>
          <p:nvPr>
            <p:ph sz="quarter" idx="17"/>
          </p:nvPr>
        </p:nvSpPr>
        <p:spPr>
          <a:xfrm>
            <a:off x="4262400" y="1628775"/>
            <a:ext cx="4341850" cy="2339999"/>
          </a:xfrm>
          <a:noFill/>
        </p:spPr>
        <p:txBody>
          <a:bodyPr lIns="90000" tIns="46800" rIns="90000" bIns="4680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3" name="Rechteck 12"/>
          <p:cNvSpPr/>
          <p:nvPr userDrawn="1"/>
        </p:nvSpPr>
        <p:spPr>
          <a:xfrm>
            <a:off x="6480250" y="4121275"/>
            <a:ext cx="2124000" cy="2016000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16" name="Inhaltsplatzhalter 15"/>
          <p:cNvSpPr>
            <a:spLocks noGrp="1"/>
          </p:cNvSpPr>
          <p:nvPr>
            <p:ph sz="quarter" idx="18"/>
          </p:nvPr>
        </p:nvSpPr>
        <p:spPr>
          <a:xfrm>
            <a:off x="4262400" y="4121275"/>
            <a:ext cx="2088000" cy="2016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7" name="Inhaltsplatzhalter 15"/>
          <p:cNvSpPr>
            <a:spLocks noGrp="1"/>
          </p:cNvSpPr>
          <p:nvPr>
            <p:ph sz="quarter" idx="19"/>
          </p:nvPr>
        </p:nvSpPr>
        <p:spPr>
          <a:xfrm>
            <a:off x="6480250" y="4121275"/>
            <a:ext cx="2124000" cy="20160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4" name="Fußzeilenplatzhalter 2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54573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Inhalte blau/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2051720" y="4697275"/>
            <a:ext cx="6552593" cy="144000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8" name="Rechteck 7"/>
          <p:cNvSpPr/>
          <p:nvPr userDrawn="1"/>
        </p:nvSpPr>
        <p:spPr>
          <a:xfrm>
            <a:off x="468313" y="4697275"/>
            <a:ext cx="1439391" cy="1440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2" name="Rechteck 1"/>
          <p:cNvSpPr/>
          <p:nvPr userDrawn="1"/>
        </p:nvSpPr>
        <p:spPr>
          <a:xfrm>
            <a:off x="468313" y="1628775"/>
            <a:ext cx="8136000" cy="2923200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8"/>
          </p:nvPr>
        </p:nvSpPr>
        <p:spPr>
          <a:xfrm>
            <a:off x="468376" y="1628775"/>
            <a:ext cx="8135937" cy="29225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2" name="Inhaltsplatzhalter 6"/>
          <p:cNvSpPr>
            <a:spLocks noGrp="1"/>
          </p:cNvSpPr>
          <p:nvPr>
            <p:ph sz="quarter" idx="19"/>
          </p:nvPr>
        </p:nvSpPr>
        <p:spPr>
          <a:xfrm>
            <a:off x="468313" y="4697275"/>
            <a:ext cx="1439391" cy="144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6" name="Inhaltsplatzhalter 15"/>
          <p:cNvSpPr>
            <a:spLocks noGrp="1"/>
          </p:cNvSpPr>
          <p:nvPr>
            <p:ph sz="quarter" idx="20"/>
          </p:nvPr>
        </p:nvSpPr>
        <p:spPr>
          <a:xfrm>
            <a:off x="2051050" y="4697413"/>
            <a:ext cx="6553200" cy="1439862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1" name="Fußzeilenplatzhalter 2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1035619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 Inhalte bunt - Varian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468312" y="3186000"/>
            <a:ext cx="4986000" cy="29520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8" name="Rechteck 7"/>
          <p:cNvSpPr/>
          <p:nvPr userDrawn="1"/>
        </p:nvSpPr>
        <p:spPr>
          <a:xfrm>
            <a:off x="5572800" y="3186000"/>
            <a:ext cx="3031200" cy="295200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2" name="Rechteck 1"/>
          <p:cNvSpPr/>
          <p:nvPr userDrawn="1"/>
        </p:nvSpPr>
        <p:spPr>
          <a:xfrm>
            <a:off x="468312" y="1627200"/>
            <a:ext cx="4986000" cy="1418400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Rechteck 8"/>
          <p:cNvSpPr/>
          <p:nvPr userDrawn="1"/>
        </p:nvSpPr>
        <p:spPr>
          <a:xfrm>
            <a:off x="5572800" y="1627200"/>
            <a:ext cx="3031200" cy="1418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6" name="Inhaltsplatzhalter 15"/>
          <p:cNvSpPr>
            <a:spLocks noGrp="1"/>
          </p:cNvSpPr>
          <p:nvPr>
            <p:ph sz="quarter" idx="19"/>
          </p:nvPr>
        </p:nvSpPr>
        <p:spPr>
          <a:xfrm>
            <a:off x="468313" y="1627188"/>
            <a:ext cx="4986337" cy="14176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8" name="Inhaltsplatzhalter 17"/>
          <p:cNvSpPr>
            <a:spLocks noGrp="1"/>
          </p:cNvSpPr>
          <p:nvPr>
            <p:ph sz="quarter" idx="20"/>
          </p:nvPr>
        </p:nvSpPr>
        <p:spPr>
          <a:xfrm>
            <a:off x="468313" y="3186113"/>
            <a:ext cx="4986337" cy="29511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0" name="Inhaltsplatzhalter 19"/>
          <p:cNvSpPr>
            <a:spLocks noGrp="1"/>
          </p:cNvSpPr>
          <p:nvPr>
            <p:ph sz="quarter" idx="21"/>
          </p:nvPr>
        </p:nvSpPr>
        <p:spPr>
          <a:xfrm>
            <a:off x="5572125" y="1627188"/>
            <a:ext cx="3032125" cy="141763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2" name="Inhaltsplatzhalter 21"/>
          <p:cNvSpPr>
            <a:spLocks noGrp="1"/>
          </p:cNvSpPr>
          <p:nvPr>
            <p:ph sz="quarter" idx="22"/>
          </p:nvPr>
        </p:nvSpPr>
        <p:spPr>
          <a:xfrm>
            <a:off x="5572125" y="3186113"/>
            <a:ext cx="3032125" cy="2951162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3" name="Fußzeilenplatzhalter 2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38916838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Inhalte bu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468312" y="4725144"/>
            <a:ext cx="4986000" cy="1412131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11" name="Rechteck 10"/>
          <p:cNvSpPr/>
          <p:nvPr userDrawn="1"/>
        </p:nvSpPr>
        <p:spPr>
          <a:xfrm>
            <a:off x="5580112" y="4725144"/>
            <a:ext cx="3024138" cy="1412131"/>
          </a:xfrm>
          <a:prstGeom prst="rect">
            <a:avLst/>
          </a:prstGeom>
          <a:solidFill>
            <a:schemeClr val="accent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2" name="Rechteck 1"/>
          <p:cNvSpPr/>
          <p:nvPr userDrawn="1"/>
        </p:nvSpPr>
        <p:spPr>
          <a:xfrm>
            <a:off x="468313" y="1628775"/>
            <a:ext cx="8135937" cy="2952353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9" name="Inhaltsplatzhalter 8"/>
          <p:cNvSpPr>
            <a:spLocks noGrp="1"/>
          </p:cNvSpPr>
          <p:nvPr>
            <p:ph sz="quarter" idx="19"/>
          </p:nvPr>
        </p:nvSpPr>
        <p:spPr>
          <a:xfrm>
            <a:off x="468313" y="1628775"/>
            <a:ext cx="8135937" cy="295235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5" name="Inhaltsplatzhalter 14"/>
          <p:cNvSpPr>
            <a:spLocks noGrp="1"/>
          </p:cNvSpPr>
          <p:nvPr>
            <p:ph sz="quarter" idx="20"/>
          </p:nvPr>
        </p:nvSpPr>
        <p:spPr>
          <a:xfrm>
            <a:off x="468313" y="4724400"/>
            <a:ext cx="4986337" cy="141287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7" name="Inhaltsplatzhalter 16"/>
          <p:cNvSpPr>
            <a:spLocks noGrp="1"/>
          </p:cNvSpPr>
          <p:nvPr>
            <p:ph sz="quarter" idx="21"/>
          </p:nvPr>
        </p:nvSpPr>
        <p:spPr>
          <a:xfrm>
            <a:off x="5580063" y="4724400"/>
            <a:ext cx="3024187" cy="14128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2" name="Fußzeilenplatzhalter 2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28804546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blau/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468312" y="4725144"/>
            <a:ext cx="8135938" cy="1412131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2" name="Rechteck 1"/>
          <p:cNvSpPr/>
          <p:nvPr userDrawn="1"/>
        </p:nvSpPr>
        <p:spPr>
          <a:xfrm>
            <a:off x="468313" y="1628775"/>
            <a:ext cx="8135937" cy="2952353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9" name="Inhaltsplatzhalter 8"/>
          <p:cNvSpPr>
            <a:spLocks noGrp="1"/>
          </p:cNvSpPr>
          <p:nvPr>
            <p:ph sz="quarter" idx="19"/>
          </p:nvPr>
        </p:nvSpPr>
        <p:spPr>
          <a:xfrm>
            <a:off x="468313" y="1628775"/>
            <a:ext cx="8135937" cy="295235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5" name="Inhaltsplatzhalter 14"/>
          <p:cNvSpPr>
            <a:spLocks noGrp="1"/>
          </p:cNvSpPr>
          <p:nvPr>
            <p:ph sz="quarter" idx="20"/>
          </p:nvPr>
        </p:nvSpPr>
        <p:spPr>
          <a:xfrm>
            <a:off x="468313" y="4724400"/>
            <a:ext cx="8135937" cy="141287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0" name="Fußzeilenplatzhalter 2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419837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ünf Inhalte bu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4266124" y="3934355"/>
            <a:ext cx="1800000" cy="2202919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2" name="Rechteck 1"/>
          <p:cNvSpPr/>
          <p:nvPr userDrawn="1"/>
        </p:nvSpPr>
        <p:spPr>
          <a:xfrm>
            <a:off x="468000" y="1628775"/>
            <a:ext cx="3672408" cy="4507200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>
          <a:xfrm>
            <a:off x="468000" y="1628774"/>
            <a:ext cx="3672000" cy="4508500"/>
          </a:xfrm>
          <a:noFill/>
        </p:spPr>
        <p:txBody>
          <a:bodyPr lIns="90000" tIns="46800" rIns="90000" bIns="4680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4" name="Rechteck 13"/>
          <p:cNvSpPr/>
          <p:nvPr userDrawn="1"/>
        </p:nvSpPr>
        <p:spPr>
          <a:xfrm>
            <a:off x="6804248" y="1628774"/>
            <a:ext cx="1799752" cy="2202919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13" name="Rechteck 12"/>
          <p:cNvSpPr/>
          <p:nvPr userDrawn="1"/>
        </p:nvSpPr>
        <p:spPr>
          <a:xfrm>
            <a:off x="4266124" y="1628774"/>
            <a:ext cx="2412000" cy="2202919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17" name="Rechteck 16"/>
          <p:cNvSpPr/>
          <p:nvPr userDrawn="1"/>
        </p:nvSpPr>
        <p:spPr>
          <a:xfrm>
            <a:off x="6192000" y="3934355"/>
            <a:ext cx="2412000" cy="2202919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10" name="Inhaltsplatzhalter 9"/>
          <p:cNvSpPr>
            <a:spLocks noGrp="1"/>
          </p:cNvSpPr>
          <p:nvPr>
            <p:ph sz="quarter" idx="17"/>
          </p:nvPr>
        </p:nvSpPr>
        <p:spPr>
          <a:xfrm>
            <a:off x="4265613" y="1628775"/>
            <a:ext cx="2413000" cy="220345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8" name="Inhaltsplatzhalter 17"/>
          <p:cNvSpPr>
            <a:spLocks noGrp="1"/>
          </p:cNvSpPr>
          <p:nvPr>
            <p:ph sz="quarter" idx="18"/>
          </p:nvPr>
        </p:nvSpPr>
        <p:spPr>
          <a:xfrm>
            <a:off x="6191250" y="3933825"/>
            <a:ext cx="2413000" cy="2201863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0" name="Inhaltsplatzhalter 19"/>
          <p:cNvSpPr>
            <a:spLocks noGrp="1"/>
          </p:cNvSpPr>
          <p:nvPr>
            <p:ph sz="quarter" idx="19"/>
          </p:nvPr>
        </p:nvSpPr>
        <p:spPr>
          <a:xfrm>
            <a:off x="4265613" y="3933825"/>
            <a:ext cx="1800225" cy="22018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1" name="Inhaltsplatzhalter 19"/>
          <p:cNvSpPr>
            <a:spLocks noGrp="1"/>
          </p:cNvSpPr>
          <p:nvPr>
            <p:ph sz="quarter" idx="20"/>
          </p:nvPr>
        </p:nvSpPr>
        <p:spPr>
          <a:xfrm>
            <a:off x="6803775" y="1628774"/>
            <a:ext cx="1800225" cy="22018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5" name="Fußzeilenplatzhalter 2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16332007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Inhalte blau/grau - Varian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4267738" y="1628775"/>
            <a:ext cx="4336512" cy="450850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3" name="Rechteck 2"/>
          <p:cNvSpPr/>
          <p:nvPr userDrawn="1"/>
        </p:nvSpPr>
        <p:spPr>
          <a:xfrm>
            <a:off x="468000" y="1628775"/>
            <a:ext cx="3672408" cy="1656209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13" name="Rechteck 12"/>
          <p:cNvSpPr/>
          <p:nvPr userDrawn="1"/>
        </p:nvSpPr>
        <p:spPr>
          <a:xfrm>
            <a:off x="468000" y="3429000"/>
            <a:ext cx="3672408" cy="2708275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2" name="Rechteck 1"/>
          <p:cNvSpPr/>
          <p:nvPr userDrawn="1"/>
        </p:nvSpPr>
        <p:spPr>
          <a:xfrm>
            <a:off x="468000" y="1628775"/>
            <a:ext cx="3672408" cy="1656209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2" name="Inhaltsplatzhalter 11"/>
          <p:cNvSpPr>
            <a:spLocks noGrp="1"/>
          </p:cNvSpPr>
          <p:nvPr>
            <p:ph sz="quarter" idx="17"/>
          </p:nvPr>
        </p:nvSpPr>
        <p:spPr>
          <a:xfrm>
            <a:off x="468000" y="1629221"/>
            <a:ext cx="3671887" cy="16557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8" name="Inhaltsplatzhalter 17"/>
          <p:cNvSpPr>
            <a:spLocks noGrp="1"/>
          </p:cNvSpPr>
          <p:nvPr>
            <p:ph sz="quarter" idx="18"/>
          </p:nvPr>
        </p:nvSpPr>
        <p:spPr>
          <a:xfrm>
            <a:off x="468313" y="3429000"/>
            <a:ext cx="3671887" cy="27082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0" name="Inhaltsplatzhalter 19"/>
          <p:cNvSpPr>
            <a:spLocks noGrp="1"/>
          </p:cNvSpPr>
          <p:nvPr>
            <p:ph sz="quarter" idx="19"/>
          </p:nvPr>
        </p:nvSpPr>
        <p:spPr>
          <a:xfrm>
            <a:off x="4267200" y="1628775"/>
            <a:ext cx="4337050" cy="45085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4" name="Fußzeilenplatzhalter 2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7828532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7" name="Fußzeilenplatzhalter 2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1012853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>
          <a:xfrm>
            <a:off x="0" y="0"/>
            <a:ext cx="9144000" cy="53012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endParaRPr lang="de-DE" dirty="0">
              <a:solidFill>
                <a:schemeClr val="bg1"/>
              </a:solidFill>
            </a:endParaRPr>
          </a:p>
        </p:txBody>
      </p:sp>
      <p:cxnSp>
        <p:nvCxnSpPr>
          <p:cNvPr id="7" name="Gerade Verbindung 6"/>
          <p:cNvCxnSpPr/>
          <p:nvPr userDrawn="1"/>
        </p:nvCxnSpPr>
        <p:spPr>
          <a:xfrm>
            <a:off x="1619672" y="2942586"/>
            <a:ext cx="0" cy="1800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96144" y="2924944"/>
            <a:ext cx="6908106" cy="1329404"/>
          </a:xfrm>
        </p:spPr>
        <p:txBody>
          <a:bodyPr tIns="0" anchor="t"/>
          <a:lstStyle>
            <a:lvl1pPr algn="l">
              <a:lnSpc>
                <a:spcPct val="100000"/>
              </a:lnSpc>
              <a:defRPr sz="3600" b="0" cap="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696144" y="4293096"/>
            <a:ext cx="6908106" cy="458455"/>
          </a:xfrm>
        </p:spPr>
        <p:txBody>
          <a:bodyPr anchor="b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38841208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>
          <a:xfrm>
            <a:off x="0" y="6453336"/>
            <a:ext cx="8604448" cy="404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Rechteck 5"/>
          <p:cNvSpPr/>
          <p:nvPr userDrawn="1"/>
        </p:nvSpPr>
        <p:spPr>
          <a:xfrm>
            <a:off x="8676456" y="6453336"/>
            <a:ext cx="463842" cy="40466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Fußzeilenplatzhalter 2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17401959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Agenda-Tabelle"/>
          <p:cNvSpPr>
            <a:spLocks noGrp="1"/>
          </p:cNvSpPr>
          <p:nvPr>
            <p:ph type="tbl" sz="quarter" idx="13"/>
          </p:nvPr>
        </p:nvSpPr>
        <p:spPr>
          <a:xfrm>
            <a:off x="468000" y="1628775"/>
            <a:ext cx="8135937" cy="4508500"/>
          </a:xfrm>
        </p:spPr>
        <p:txBody>
          <a:bodyPr/>
          <a:lstStyle/>
          <a:p>
            <a:r>
              <a:rPr lang="de-DE" dirty="0"/>
              <a:t>Tabelle durch Klicken auf Symbol hinzufügen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de-DE"/>
              <a:t>Agenda</a:t>
            </a:r>
          </a:p>
        </p:txBody>
      </p:sp>
      <p:sp>
        <p:nvSpPr>
          <p:cNvPr id="8" name="Fußzeilenplatzhalter 2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21989464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schluss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0"/>
            <a:ext cx="9144000" cy="4437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" name="Textfeld 12">
            <a:extLst>
              <a:ext uri="{FF2B5EF4-FFF2-40B4-BE49-F238E27FC236}">
                <a16:creationId xmlns:a16="http://schemas.microsoft.com/office/drawing/2014/main" xmlns="" id="{21E64EC3-44BB-461E-B02A-1CA72D612649}"/>
              </a:ext>
            </a:extLst>
          </p:cNvPr>
          <p:cNvSpPr txBox="1"/>
          <p:nvPr userDrawn="1"/>
        </p:nvSpPr>
        <p:spPr>
          <a:xfrm>
            <a:off x="755864" y="5152156"/>
            <a:ext cx="2952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600" dirty="0" smtClean="0">
                <a:solidFill>
                  <a:schemeClr val="accent1"/>
                </a:solidFill>
                <a:cs typeface="Arial" charset="0"/>
              </a:rPr>
              <a:t>Pflegedienst </a:t>
            </a:r>
            <a:r>
              <a:rPr lang="de-DE" sz="1600" dirty="0" err="1" smtClean="0">
                <a:solidFill>
                  <a:schemeClr val="accent1"/>
                </a:solidFill>
                <a:cs typeface="Arial" charset="0"/>
              </a:rPr>
              <a:t>Babo</a:t>
            </a:r>
            <a:r>
              <a:rPr lang="de-DE" sz="1600" dirty="0" smtClean="0">
                <a:solidFill>
                  <a:schemeClr val="accent1"/>
                </a:solidFill>
                <a:cs typeface="Arial" charset="0"/>
              </a:rPr>
              <a:t> GmbH</a:t>
            </a:r>
            <a:endParaRPr lang="de-DE" sz="1600" dirty="0">
              <a:solidFill>
                <a:schemeClr val="accent1"/>
              </a:solidFill>
              <a:cs typeface="Arial" charset="0"/>
            </a:endParaRPr>
          </a:p>
          <a:p>
            <a:r>
              <a:rPr lang="de-DE" sz="1600" kern="1200" dirty="0" smtClean="0">
                <a:solidFill>
                  <a:schemeClr val="accent1"/>
                </a:solidFill>
                <a:latin typeface="+mn-lt"/>
                <a:ea typeface="+mn-ea"/>
                <a:cs typeface="Arial" charset="0"/>
              </a:rPr>
              <a:t>Romain-Rolland-Str. 137</a:t>
            </a:r>
          </a:p>
          <a:p>
            <a:r>
              <a:rPr lang="de-DE" sz="1600" kern="1200" dirty="0" smtClean="0">
                <a:solidFill>
                  <a:schemeClr val="accent1"/>
                </a:solidFill>
                <a:latin typeface="+mn-lt"/>
                <a:ea typeface="+mn-ea"/>
                <a:cs typeface="Arial" charset="0"/>
              </a:rPr>
              <a:t>13089 Berlin</a:t>
            </a:r>
          </a:p>
          <a:p>
            <a:r>
              <a:rPr lang="de-DE" sz="1600" kern="1200" dirty="0" smtClean="0">
                <a:solidFill>
                  <a:schemeClr val="accent1"/>
                </a:solidFill>
                <a:latin typeface="+mn-lt"/>
                <a:ea typeface="+mn-ea"/>
                <a:cs typeface="Arial" charset="0"/>
              </a:rPr>
              <a:t>(030) 896 196 53</a:t>
            </a:r>
            <a:endParaRPr lang="de-DE" sz="1600" kern="1200" dirty="0">
              <a:solidFill>
                <a:schemeClr val="accent1"/>
              </a:solidFill>
              <a:latin typeface="+mn-lt"/>
              <a:ea typeface="+mn-ea"/>
              <a:cs typeface="Arial" charset="0"/>
            </a:endParaRPr>
          </a:p>
        </p:txBody>
      </p:sp>
      <p:sp>
        <p:nvSpPr>
          <p:cNvPr id="5" name="Titel 1"/>
          <p:cNvSpPr>
            <a:spLocks noGrp="1"/>
          </p:cNvSpPr>
          <p:nvPr>
            <p:ph type="ctrTitle" hasCustomPrompt="1"/>
          </p:nvPr>
        </p:nvSpPr>
        <p:spPr>
          <a:xfrm>
            <a:off x="755576" y="1916832"/>
            <a:ext cx="7992888" cy="1189373"/>
          </a:xfrm>
        </p:spPr>
        <p:txBody>
          <a:bodyPr/>
          <a:lstStyle>
            <a:lvl1pPr>
              <a:defRPr sz="4000" b="0">
                <a:solidFill>
                  <a:schemeClr val="bg1"/>
                </a:solidFill>
              </a:defRPr>
            </a:lvl1pPr>
          </a:lstStyle>
          <a:p>
            <a:r>
              <a:rPr lang="de-DE"/>
              <a:t>Vielen Dank für Ihre Aufmerksamkeit</a:t>
            </a:r>
          </a:p>
        </p:txBody>
      </p:sp>
    </p:spTree>
    <p:extLst>
      <p:ext uri="{BB962C8B-B14F-4D97-AF65-F5344CB8AC3E}">
        <p14:creationId xmlns:p14="http://schemas.microsoft.com/office/powerpoint/2010/main" xmlns="" val="1524760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0" y="6453336"/>
            <a:ext cx="8604448" cy="404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8676456" y="6453336"/>
            <a:ext cx="463842" cy="40466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68000" y="90000"/>
            <a:ext cx="8136000" cy="907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8000" y="1628775"/>
            <a:ext cx="8135937" cy="45085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68000" y="6525344"/>
            <a:ext cx="80028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76000" y="6525344"/>
            <a:ext cx="4680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accent1"/>
                </a:solidFill>
              </a:defRPr>
            </a:lvl1pPr>
          </a:lstStyle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cxnSp>
        <p:nvCxnSpPr>
          <p:cNvPr id="9" name="Gerade Verbindung 8"/>
          <p:cNvCxnSpPr/>
          <p:nvPr/>
        </p:nvCxnSpPr>
        <p:spPr>
          <a:xfrm>
            <a:off x="0" y="1007623"/>
            <a:ext cx="914400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718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2" r:id="rId2"/>
    <p:sldLayoutId id="2147483671" r:id="rId3"/>
    <p:sldLayoutId id="2147483665" r:id="rId4"/>
    <p:sldLayoutId id="2147483650" r:id="rId5"/>
    <p:sldLayoutId id="2147483652" r:id="rId6"/>
    <p:sldLayoutId id="2147483653" r:id="rId7"/>
    <p:sldLayoutId id="2147483677" r:id="rId8"/>
    <p:sldLayoutId id="2147483675" r:id="rId9"/>
    <p:sldLayoutId id="2147483674" r:id="rId10"/>
    <p:sldLayoutId id="2147483676" r:id="rId11"/>
    <p:sldLayoutId id="2147483680" r:id="rId12"/>
    <p:sldLayoutId id="2147483683" r:id="rId13"/>
    <p:sldLayoutId id="2147483681" r:id="rId14"/>
    <p:sldLayoutId id="2147483682" r:id="rId15"/>
    <p:sldLayoutId id="2147483654" r:id="rId16"/>
    <p:sldLayoutId id="2147483670" r:id="rId17"/>
    <p:sldLayoutId id="2147483655" r:id="rId18"/>
    <p:sldLayoutId id="2147483673" r:id="rId19"/>
    <p:sldLayoutId id="2147483678" r:id="rId20"/>
  </p:sldLayoutIdLst>
  <p:hf hdr="0" ftr="0" dt="0"/>
  <p:txStyles>
    <p:titleStyle>
      <a:lvl1pPr algn="l" defTabSz="914400" rtl="0" eaLnBrk="1" latinLnBrk="0" hangingPunct="1">
        <a:lnSpc>
          <a:spcPts val="3200"/>
        </a:lnSpc>
        <a:spcBef>
          <a:spcPct val="0"/>
        </a:spcBef>
        <a:buNone/>
        <a:defRPr sz="30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spcBef>
          <a:spcPts val="600"/>
        </a:spcBef>
        <a:buFont typeface="Wingdings" panose="05000000000000000000" pitchFamily="2" charset="2"/>
        <a:buChar char="§"/>
        <a:tabLst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32000" indent="-216000" algn="l" defTabSz="914400" rtl="0" eaLnBrk="1" latinLnBrk="0" hangingPunct="1">
        <a:spcBef>
          <a:spcPts val="3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648000" indent="-216000" algn="l" defTabSz="914400" rtl="0" eaLnBrk="1" latinLnBrk="0" hangingPunct="1">
        <a:spcBef>
          <a:spcPts val="0"/>
        </a:spcBef>
        <a:buFont typeface="Symbol" panose="05050102010706020507" pitchFamily="18" charset="2"/>
        <a:buChar char="-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76325" indent="-269875" algn="l" defTabSz="914400" rtl="0" eaLnBrk="1" latinLnBrk="0" hangingPunct="1">
        <a:spcBef>
          <a:spcPct val="200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3" Type="http://schemas.openxmlformats.org/officeDocument/2006/relationships/image" Target="../media/image10.png"/><Relationship Id="rId7" Type="http://schemas.openxmlformats.org/officeDocument/2006/relationships/image" Target="../media/image14.gif"/><Relationship Id="rId12" Type="http://schemas.openxmlformats.org/officeDocument/2006/relationships/image" Target="../media/image19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gif"/><Relationship Id="rId11" Type="http://schemas.openxmlformats.org/officeDocument/2006/relationships/image" Target="../media/image18.gif"/><Relationship Id="rId5" Type="http://schemas.openxmlformats.org/officeDocument/2006/relationships/image" Target="../media/image12.gif"/><Relationship Id="rId10" Type="http://schemas.openxmlformats.org/officeDocument/2006/relationships/image" Target="../media/image17.gif"/><Relationship Id="rId4" Type="http://schemas.openxmlformats.org/officeDocument/2006/relationships/image" Target="../media/image11.gif"/><Relationship Id="rId9" Type="http://schemas.openxmlformats.org/officeDocument/2006/relationships/image" Target="../media/image16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ctrTitle"/>
          </p:nvPr>
        </p:nvSpPr>
        <p:spPr>
          <a:xfrm>
            <a:off x="1831276" y="2455651"/>
            <a:ext cx="6844412" cy="1189373"/>
          </a:xfrm>
        </p:spPr>
        <p:txBody>
          <a:bodyPr/>
          <a:lstStyle/>
          <a:p>
            <a:r>
              <a:rPr lang="de-DE" dirty="0"/>
              <a:t>Gefahrstoffe</a:t>
            </a:r>
          </a:p>
        </p:txBody>
      </p:sp>
    </p:spTree>
    <p:extLst>
      <p:ext uri="{BB962C8B-B14F-4D97-AF65-F5344CB8AC3E}">
        <p14:creationId xmlns:p14="http://schemas.microsoft.com/office/powerpoint/2010/main" xmlns="" val="299601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8001" y="1628775"/>
            <a:ext cx="7776407" cy="4508500"/>
          </a:xfrm>
        </p:spPr>
        <p:txBody>
          <a:bodyPr/>
          <a:lstStyle/>
          <a:p>
            <a:pPr>
              <a:buFont typeface="Wingdings" charset="2"/>
              <a:buChar char="§"/>
            </a:pPr>
            <a:r>
              <a:rPr lang="de-DE" sz="1800" dirty="0"/>
              <a:t>Laut Gefahrstoffverordnung (GefStoffV):</a:t>
            </a:r>
            <a:br>
              <a:rPr lang="de-DE" sz="1800" dirty="0"/>
            </a:br>
            <a:r>
              <a:rPr lang="de-DE" sz="1800" dirty="0"/>
              <a:t>alle Stoffe/ Produkte, die mindestens ein Gefährlichkeitsmerkmal aufweisen (umweltgefährdend, giftig, reizend, ätzend, krebserregend, leicht entzündlich etc.).</a:t>
            </a:r>
          </a:p>
          <a:p>
            <a:pPr>
              <a:buFont typeface="Wingdings" charset="2"/>
              <a:buChar char="§"/>
            </a:pPr>
            <a:endParaRPr lang="de-DE" sz="1000" dirty="0"/>
          </a:p>
          <a:p>
            <a:pPr>
              <a:buFont typeface="Wingdings" charset="2"/>
              <a:buChar char="§"/>
            </a:pPr>
            <a:r>
              <a:rPr lang="de-DE" sz="1800" dirty="0"/>
              <a:t>Tätigkeiten mit Gefahrstoffen führen häufig zu Unfällen, Berufskrankheiten und arbeitsbedingten Gesundheitsgefahren.</a:t>
            </a:r>
          </a:p>
          <a:p>
            <a:pPr>
              <a:buFont typeface="Wingdings" charset="2"/>
              <a:buChar char="§"/>
            </a:pPr>
            <a:endParaRPr lang="de-DE" sz="1000" dirty="0"/>
          </a:p>
          <a:p>
            <a:pPr>
              <a:buFont typeface="Wingdings" charset="2"/>
              <a:buChar char="§"/>
            </a:pPr>
            <a:r>
              <a:rPr lang="de-DE" sz="1800" dirty="0"/>
              <a:t>Die Beschreibung der Gefahrstoffe erfolgt durch ihre gefährlichen Eigenschaften. Erst wenn diese bekannt sind, kann man sich durch geeignete Schutzmaßnahmen gegen diese Gefährdungen schützen.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468000" y="260648"/>
            <a:ext cx="8136000" cy="736552"/>
          </a:xfrm>
        </p:spPr>
        <p:txBody>
          <a:bodyPr/>
          <a:lstStyle/>
          <a:p>
            <a:r>
              <a:rPr lang="de-DE" sz="3200" dirty="0"/>
              <a:t>Definition von Gefahrstoffen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14E96C34-4B2C-447F-BB97-25A965A19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6" name="Fußzeilenplatzhalter 2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821319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468000" y="260648"/>
            <a:ext cx="8136000" cy="736552"/>
          </a:xfrm>
        </p:spPr>
        <p:txBody>
          <a:bodyPr/>
          <a:lstStyle/>
          <a:p>
            <a:r>
              <a:rPr lang="de-DE" sz="3200" dirty="0"/>
              <a:t>Welche Erscheinungsformen sind bekannt?</a:t>
            </a:r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2195736" y="1444714"/>
            <a:ext cx="530915" cy="36933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de-DE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Gas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5008471" y="1578334"/>
            <a:ext cx="2124749" cy="36933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de-DE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Ammoniak, Acetylen</a:t>
            </a:r>
          </a:p>
        </p:txBody>
      </p:sp>
      <p:sp>
        <p:nvSpPr>
          <p:cNvPr id="9" name="Freeform 1038"/>
          <p:cNvSpPr>
            <a:spLocks/>
          </p:cNvSpPr>
          <p:nvPr/>
        </p:nvSpPr>
        <p:spPr bwMode="auto">
          <a:xfrm>
            <a:off x="3700363" y="1592683"/>
            <a:ext cx="974725" cy="304800"/>
          </a:xfrm>
          <a:custGeom>
            <a:avLst/>
            <a:gdLst>
              <a:gd name="T0" fmla="*/ 462 w 614"/>
              <a:gd name="T1" fmla="*/ 0 h 192"/>
              <a:gd name="T2" fmla="*/ 462 w 614"/>
              <a:gd name="T3" fmla="*/ 48 h 192"/>
              <a:gd name="T4" fmla="*/ 0 w 614"/>
              <a:gd name="T5" fmla="*/ 48 h 192"/>
              <a:gd name="T6" fmla="*/ 0 w 614"/>
              <a:gd name="T7" fmla="*/ 144 h 192"/>
              <a:gd name="T8" fmla="*/ 462 w 614"/>
              <a:gd name="T9" fmla="*/ 144 h 192"/>
              <a:gd name="T10" fmla="*/ 462 w 614"/>
              <a:gd name="T11" fmla="*/ 192 h 192"/>
              <a:gd name="T12" fmla="*/ 614 w 614"/>
              <a:gd name="T13" fmla="*/ 96 h 192"/>
              <a:gd name="T14" fmla="*/ 462 w 614"/>
              <a:gd name="T15" fmla="*/ 0 h 19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14"/>
              <a:gd name="T25" fmla="*/ 0 h 192"/>
              <a:gd name="T26" fmla="*/ 614 w 614"/>
              <a:gd name="T27" fmla="*/ 192 h 19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14" h="192">
                <a:moveTo>
                  <a:pt x="462" y="0"/>
                </a:moveTo>
                <a:lnTo>
                  <a:pt x="462" y="48"/>
                </a:lnTo>
                <a:lnTo>
                  <a:pt x="0" y="48"/>
                </a:lnTo>
                <a:lnTo>
                  <a:pt x="0" y="144"/>
                </a:lnTo>
                <a:lnTo>
                  <a:pt x="462" y="144"/>
                </a:lnTo>
                <a:lnTo>
                  <a:pt x="462" y="192"/>
                </a:lnTo>
                <a:lnTo>
                  <a:pt x="614" y="96"/>
                </a:lnTo>
                <a:lnTo>
                  <a:pt x="462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9525">
            <a:noFill/>
            <a:prstDash val="solid"/>
            <a:round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endParaRPr lang="de-DE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grpSp>
        <p:nvGrpSpPr>
          <p:cNvPr id="10" name="Gruppieren 51"/>
          <p:cNvGrpSpPr/>
          <p:nvPr/>
        </p:nvGrpSpPr>
        <p:grpSpPr>
          <a:xfrm>
            <a:off x="2142197" y="2438447"/>
            <a:ext cx="5627364" cy="466492"/>
            <a:chOff x="1594783" y="2452826"/>
            <a:chExt cx="5627364" cy="466492"/>
          </a:xfrm>
        </p:grpSpPr>
        <p:sp>
          <p:nvSpPr>
            <p:cNvPr id="21" name="Textfeld 20"/>
            <p:cNvSpPr txBox="1"/>
            <p:nvPr/>
          </p:nvSpPr>
          <p:spPr>
            <a:xfrm>
              <a:off x="1594783" y="2549986"/>
              <a:ext cx="8127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kern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Dampf</a:t>
              </a:r>
            </a:p>
          </p:txBody>
        </p:sp>
        <p:sp>
          <p:nvSpPr>
            <p:cNvPr id="22" name="Freeform 1038"/>
            <p:cNvSpPr>
              <a:spLocks/>
            </p:cNvSpPr>
            <p:nvPr/>
          </p:nvSpPr>
          <p:spPr bwMode="auto">
            <a:xfrm>
              <a:off x="3194943" y="2526979"/>
              <a:ext cx="974725" cy="304800"/>
            </a:xfrm>
            <a:custGeom>
              <a:avLst/>
              <a:gdLst>
                <a:gd name="T0" fmla="*/ 462 w 614"/>
                <a:gd name="T1" fmla="*/ 0 h 192"/>
                <a:gd name="T2" fmla="*/ 462 w 614"/>
                <a:gd name="T3" fmla="*/ 48 h 192"/>
                <a:gd name="T4" fmla="*/ 0 w 614"/>
                <a:gd name="T5" fmla="*/ 48 h 192"/>
                <a:gd name="T6" fmla="*/ 0 w 614"/>
                <a:gd name="T7" fmla="*/ 144 h 192"/>
                <a:gd name="T8" fmla="*/ 462 w 614"/>
                <a:gd name="T9" fmla="*/ 144 h 192"/>
                <a:gd name="T10" fmla="*/ 462 w 614"/>
                <a:gd name="T11" fmla="*/ 192 h 192"/>
                <a:gd name="T12" fmla="*/ 614 w 614"/>
                <a:gd name="T13" fmla="*/ 96 h 192"/>
                <a:gd name="T14" fmla="*/ 462 w 614"/>
                <a:gd name="T15" fmla="*/ 0 h 1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14"/>
                <a:gd name="T25" fmla="*/ 0 h 192"/>
                <a:gd name="T26" fmla="*/ 614 w 614"/>
                <a:gd name="T27" fmla="*/ 192 h 19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14" h="192">
                  <a:moveTo>
                    <a:pt x="462" y="0"/>
                  </a:moveTo>
                  <a:lnTo>
                    <a:pt x="462" y="48"/>
                  </a:lnTo>
                  <a:lnTo>
                    <a:pt x="0" y="48"/>
                  </a:lnTo>
                  <a:lnTo>
                    <a:pt x="0" y="144"/>
                  </a:lnTo>
                  <a:lnTo>
                    <a:pt x="462" y="144"/>
                  </a:lnTo>
                  <a:lnTo>
                    <a:pt x="462" y="192"/>
                  </a:lnTo>
                  <a:lnTo>
                    <a:pt x="614" y="96"/>
                  </a:lnTo>
                  <a:lnTo>
                    <a:pt x="462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3" name="Textfeld 22"/>
            <p:cNvSpPr txBox="1"/>
            <p:nvPr/>
          </p:nvSpPr>
          <p:spPr>
            <a:xfrm>
              <a:off x="4499992" y="2452826"/>
              <a:ext cx="27221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kern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Lösemittel-/Benzindämpfe</a:t>
              </a:r>
            </a:p>
          </p:txBody>
        </p:sp>
      </p:grpSp>
      <p:grpSp>
        <p:nvGrpSpPr>
          <p:cNvPr id="11" name="Gruppieren 50"/>
          <p:cNvGrpSpPr/>
          <p:nvPr/>
        </p:nvGrpSpPr>
        <p:grpSpPr>
          <a:xfrm>
            <a:off x="2103262" y="3316157"/>
            <a:ext cx="6159306" cy="646331"/>
            <a:chOff x="1587600" y="3140968"/>
            <a:chExt cx="6159306" cy="646331"/>
          </a:xfrm>
          <a:solidFill>
            <a:schemeClr val="accent5">
              <a:lumMod val="50000"/>
            </a:schemeClr>
          </a:solidFill>
        </p:grpSpPr>
        <p:sp>
          <p:nvSpPr>
            <p:cNvPr id="18" name="Textfeld 17"/>
            <p:cNvSpPr txBox="1"/>
            <p:nvPr/>
          </p:nvSpPr>
          <p:spPr>
            <a:xfrm>
              <a:off x="1587600" y="3368982"/>
              <a:ext cx="16763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kern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Schwebstoffe</a:t>
              </a:r>
            </a:p>
          </p:txBody>
        </p:sp>
        <p:sp>
          <p:nvSpPr>
            <p:cNvPr id="19" name="Freeform 1038"/>
            <p:cNvSpPr>
              <a:spLocks/>
            </p:cNvSpPr>
            <p:nvPr/>
          </p:nvSpPr>
          <p:spPr bwMode="auto">
            <a:xfrm>
              <a:off x="3207643" y="3422192"/>
              <a:ext cx="974725" cy="304800"/>
            </a:xfrm>
            <a:custGeom>
              <a:avLst/>
              <a:gdLst>
                <a:gd name="T0" fmla="*/ 462 w 614"/>
                <a:gd name="T1" fmla="*/ 0 h 192"/>
                <a:gd name="T2" fmla="*/ 462 w 614"/>
                <a:gd name="T3" fmla="*/ 48 h 192"/>
                <a:gd name="T4" fmla="*/ 0 w 614"/>
                <a:gd name="T5" fmla="*/ 48 h 192"/>
                <a:gd name="T6" fmla="*/ 0 w 614"/>
                <a:gd name="T7" fmla="*/ 144 h 192"/>
                <a:gd name="T8" fmla="*/ 462 w 614"/>
                <a:gd name="T9" fmla="*/ 144 h 192"/>
                <a:gd name="T10" fmla="*/ 462 w 614"/>
                <a:gd name="T11" fmla="*/ 192 h 192"/>
                <a:gd name="T12" fmla="*/ 614 w 614"/>
                <a:gd name="T13" fmla="*/ 96 h 192"/>
                <a:gd name="T14" fmla="*/ 462 w 614"/>
                <a:gd name="T15" fmla="*/ 0 h 1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14"/>
                <a:gd name="T25" fmla="*/ 0 h 192"/>
                <a:gd name="T26" fmla="*/ 614 w 614"/>
                <a:gd name="T27" fmla="*/ 192 h 19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14" h="192">
                  <a:moveTo>
                    <a:pt x="462" y="0"/>
                  </a:moveTo>
                  <a:lnTo>
                    <a:pt x="462" y="48"/>
                  </a:lnTo>
                  <a:lnTo>
                    <a:pt x="0" y="48"/>
                  </a:lnTo>
                  <a:lnTo>
                    <a:pt x="0" y="144"/>
                  </a:lnTo>
                  <a:lnTo>
                    <a:pt x="462" y="144"/>
                  </a:lnTo>
                  <a:lnTo>
                    <a:pt x="462" y="192"/>
                  </a:lnTo>
                  <a:lnTo>
                    <a:pt x="614" y="96"/>
                  </a:lnTo>
                  <a:lnTo>
                    <a:pt x="462" y="0"/>
                  </a:lnTo>
                  <a:close/>
                </a:path>
              </a:pathLst>
            </a:custGeom>
            <a:grpFill/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 kern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0" name="Textfeld 19"/>
            <p:cNvSpPr txBox="1"/>
            <p:nvPr/>
          </p:nvSpPr>
          <p:spPr>
            <a:xfrm>
              <a:off x="4499992" y="3140968"/>
              <a:ext cx="324691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Farbnebel, Schweißrauche, Holz-</a:t>
              </a:r>
              <a:br>
                <a:rPr lang="de-DE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</a:br>
              <a:r>
                <a:rPr lang="de-DE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stäube, Mehlstaub </a:t>
              </a:r>
            </a:p>
          </p:txBody>
        </p:sp>
      </p:grpSp>
      <p:sp>
        <p:nvSpPr>
          <p:cNvPr id="12" name="Textfeld 11"/>
          <p:cNvSpPr txBox="1"/>
          <p:nvPr/>
        </p:nvSpPr>
        <p:spPr>
          <a:xfrm>
            <a:off x="2119021" y="4625056"/>
            <a:ext cx="1676300" cy="36933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de-DE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Flüssigkeiten</a:t>
            </a:r>
          </a:p>
        </p:txBody>
      </p:sp>
      <p:sp>
        <p:nvSpPr>
          <p:cNvPr id="13" name="Freeform 1038"/>
          <p:cNvSpPr>
            <a:spLocks/>
          </p:cNvSpPr>
          <p:nvPr/>
        </p:nvSpPr>
        <p:spPr bwMode="auto">
          <a:xfrm>
            <a:off x="3723305" y="4695697"/>
            <a:ext cx="974725" cy="304800"/>
          </a:xfrm>
          <a:custGeom>
            <a:avLst/>
            <a:gdLst>
              <a:gd name="T0" fmla="*/ 462 w 614"/>
              <a:gd name="T1" fmla="*/ 0 h 192"/>
              <a:gd name="T2" fmla="*/ 462 w 614"/>
              <a:gd name="T3" fmla="*/ 48 h 192"/>
              <a:gd name="T4" fmla="*/ 0 w 614"/>
              <a:gd name="T5" fmla="*/ 48 h 192"/>
              <a:gd name="T6" fmla="*/ 0 w 614"/>
              <a:gd name="T7" fmla="*/ 144 h 192"/>
              <a:gd name="T8" fmla="*/ 462 w 614"/>
              <a:gd name="T9" fmla="*/ 144 h 192"/>
              <a:gd name="T10" fmla="*/ 462 w 614"/>
              <a:gd name="T11" fmla="*/ 192 h 192"/>
              <a:gd name="T12" fmla="*/ 614 w 614"/>
              <a:gd name="T13" fmla="*/ 96 h 192"/>
              <a:gd name="T14" fmla="*/ 462 w 614"/>
              <a:gd name="T15" fmla="*/ 0 h 19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14"/>
              <a:gd name="T25" fmla="*/ 0 h 192"/>
              <a:gd name="T26" fmla="*/ 614 w 614"/>
              <a:gd name="T27" fmla="*/ 192 h 19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14" h="192">
                <a:moveTo>
                  <a:pt x="462" y="0"/>
                </a:moveTo>
                <a:lnTo>
                  <a:pt x="462" y="48"/>
                </a:lnTo>
                <a:lnTo>
                  <a:pt x="0" y="48"/>
                </a:lnTo>
                <a:lnTo>
                  <a:pt x="0" y="144"/>
                </a:lnTo>
                <a:lnTo>
                  <a:pt x="462" y="144"/>
                </a:lnTo>
                <a:lnTo>
                  <a:pt x="462" y="192"/>
                </a:lnTo>
                <a:lnTo>
                  <a:pt x="614" y="96"/>
                </a:lnTo>
                <a:lnTo>
                  <a:pt x="462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9525">
            <a:noFill/>
            <a:prstDash val="solid"/>
            <a:round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endParaRPr lang="de-DE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5031413" y="4581128"/>
            <a:ext cx="2711833" cy="36933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de-DE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Lösemittel, Säuren, Laugen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5008471" y="5723964"/>
            <a:ext cx="1759456" cy="36933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de-DE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Cyanide, Metalle</a:t>
            </a:r>
          </a:p>
        </p:txBody>
      </p:sp>
      <p:sp>
        <p:nvSpPr>
          <p:cNvPr id="16" name="Freeform 1038"/>
          <p:cNvSpPr>
            <a:spLocks/>
          </p:cNvSpPr>
          <p:nvPr/>
        </p:nvSpPr>
        <p:spPr bwMode="auto">
          <a:xfrm>
            <a:off x="3723305" y="5784299"/>
            <a:ext cx="974725" cy="304800"/>
          </a:xfrm>
          <a:custGeom>
            <a:avLst/>
            <a:gdLst>
              <a:gd name="T0" fmla="*/ 462 w 614"/>
              <a:gd name="T1" fmla="*/ 0 h 192"/>
              <a:gd name="T2" fmla="*/ 462 w 614"/>
              <a:gd name="T3" fmla="*/ 48 h 192"/>
              <a:gd name="T4" fmla="*/ 0 w 614"/>
              <a:gd name="T5" fmla="*/ 48 h 192"/>
              <a:gd name="T6" fmla="*/ 0 w 614"/>
              <a:gd name="T7" fmla="*/ 144 h 192"/>
              <a:gd name="T8" fmla="*/ 462 w 614"/>
              <a:gd name="T9" fmla="*/ 144 h 192"/>
              <a:gd name="T10" fmla="*/ 462 w 614"/>
              <a:gd name="T11" fmla="*/ 192 h 192"/>
              <a:gd name="T12" fmla="*/ 614 w 614"/>
              <a:gd name="T13" fmla="*/ 96 h 192"/>
              <a:gd name="T14" fmla="*/ 462 w 614"/>
              <a:gd name="T15" fmla="*/ 0 h 19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14"/>
              <a:gd name="T25" fmla="*/ 0 h 192"/>
              <a:gd name="T26" fmla="*/ 614 w 614"/>
              <a:gd name="T27" fmla="*/ 192 h 19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14" h="192">
                <a:moveTo>
                  <a:pt x="462" y="0"/>
                </a:moveTo>
                <a:lnTo>
                  <a:pt x="462" y="48"/>
                </a:lnTo>
                <a:lnTo>
                  <a:pt x="0" y="48"/>
                </a:lnTo>
                <a:lnTo>
                  <a:pt x="0" y="144"/>
                </a:lnTo>
                <a:lnTo>
                  <a:pt x="462" y="144"/>
                </a:lnTo>
                <a:lnTo>
                  <a:pt x="462" y="192"/>
                </a:lnTo>
                <a:lnTo>
                  <a:pt x="614" y="96"/>
                </a:lnTo>
                <a:lnTo>
                  <a:pt x="462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9525">
            <a:noFill/>
            <a:prstDash val="solid"/>
            <a:round/>
            <a:headEnd/>
            <a:tailE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endParaRPr lang="de-DE" kern="12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2122594" y="5696985"/>
            <a:ext cx="1676300" cy="36933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de-DE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Feststoffe</a:t>
            </a:r>
          </a:p>
        </p:txBody>
      </p:sp>
      <p:pic>
        <p:nvPicPr>
          <p:cNvPr id="25" name="Grafik 1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6504" y="1152490"/>
            <a:ext cx="1523110" cy="1004205"/>
          </a:xfrm>
          <a:prstGeom prst="rect">
            <a:avLst/>
          </a:prstGeom>
        </p:spPr>
      </p:pic>
      <p:pic>
        <p:nvPicPr>
          <p:cNvPr id="26" name="Grafik 1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6504" y="2221789"/>
            <a:ext cx="1517836" cy="955306"/>
          </a:xfrm>
          <a:prstGeom prst="rect">
            <a:avLst/>
          </a:prstGeom>
        </p:spPr>
      </p:pic>
      <p:pic>
        <p:nvPicPr>
          <p:cNvPr id="27" name="Grafik 1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3587" y="3221481"/>
            <a:ext cx="1506026" cy="1045489"/>
          </a:xfrm>
          <a:prstGeom prst="rect">
            <a:avLst/>
          </a:prstGeom>
        </p:spPr>
      </p:pic>
      <p:pic>
        <p:nvPicPr>
          <p:cNvPr id="28" name="Grafik 4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47654" y="4311356"/>
            <a:ext cx="1517891" cy="1053919"/>
          </a:xfrm>
          <a:prstGeom prst="rect">
            <a:avLst/>
          </a:prstGeom>
        </p:spPr>
      </p:pic>
      <p:pic>
        <p:nvPicPr>
          <p:cNvPr id="29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6504" y="5427039"/>
            <a:ext cx="151783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D9574DDC-F4A6-4AF9-BF30-CF34A29A1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30" name="Fußzeilenplatzhalter 2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601385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8001" y="1628775"/>
            <a:ext cx="7488375" cy="4508500"/>
          </a:xfrm>
        </p:spPr>
        <p:txBody>
          <a:bodyPr/>
          <a:lstStyle/>
          <a:p>
            <a:pPr marL="0" indent="0">
              <a:buNone/>
            </a:pPr>
            <a:r>
              <a:rPr lang="de-DE" sz="1800" dirty="0"/>
              <a:t>Die Aufnahme von Gefahrstoffen in den menschlichen Körper erfolgt prinzipiell über 3 verschiedene Aufnahmewege:</a:t>
            </a:r>
          </a:p>
          <a:p>
            <a:pPr marL="0" indent="0">
              <a:spcBef>
                <a:spcPts val="0"/>
              </a:spcBef>
              <a:buNone/>
            </a:pPr>
            <a:endParaRPr lang="de-DE" sz="1800" dirty="0"/>
          </a:p>
          <a:p>
            <a:pPr>
              <a:spcBef>
                <a:spcPts val="0"/>
              </a:spcBef>
            </a:pPr>
            <a:endParaRPr lang="de-DE" sz="1800" dirty="0"/>
          </a:p>
          <a:p>
            <a:endParaRPr lang="de-DE" sz="1800" dirty="0"/>
          </a:p>
          <a:p>
            <a:endParaRPr lang="de-DE" sz="1800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468000" y="260648"/>
            <a:ext cx="8136000" cy="736552"/>
          </a:xfrm>
        </p:spPr>
        <p:txBody>
          <a:bodyPr/>
          <a:lstStyle/>
          <a:p>
            <a:r>
              <a:rPr lang="de-DE" dirty="0"/>
              <a:t>Aufnahmewege von Gefahrstoffen</a:t>
            </a:r>
          </a:p>
        </p:txBody>
      </p:sp>
      <p:pic>
        <p:nvPicPr>
          <p:cNvPr id="7" name="Grafik 15" descr="Nachgebaute_Zeichnung1_neu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2708920"/>
            <a:ext cx="3147834" cy="3314861"/>
          </a:xfrm>
          <a:prstGeom prst="rect">
            <a:avLst/>
          </a:prstGeom>
        </p:spPr>
      </p:pic>
      <p:cxnSp>
        <p:nvCxnSpPr>
          <p:cNvPr id="9" name="Gerade Verbindung mit Pfeil 8"/>
          <p:cNvCxnSpPr/>
          <p:nvPr/>
        </p:nvCxnSpPr>
        <p:spPr>
          <a:xfrm rot="10800000">
            <a:off x="2680989" y="3498173"/>
            <a:ext cx="1131347" cy="814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/>
          <p:cNvCxnSpPr/>
          <p:nvPr/>
        </p:nvCxnSpPr>
        <p:spPr>
          <a:xfrm flipH="1" flipV="1">
            <a:off x="2680990" y="3715012"/>
            <a:ext cx="2160238" cy="252899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/>
          <p:cNvCxnSpPr/>
          <p:nvPr/>
        </p:nvCxnSpPr>
        <p:spPr>
          <a:xfrm flipH="1" flipV="1">
            <a:off x="2392958" y="5603976"/>
            <a:ext cx="2448270" cy="35134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/>
          <p:cNvCxnSpPr/>
          <p:nvPr/>
        </p:nvCxnSpPr>
        <p:spPr>
          <a:xfrm flipV="1">
            <a:off x="3761108" y="2886050"/>
            <a:ext cx="1080120" cy="61293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4841228" y="2562884"/>
            <a:ext cx="3851920" cy="646331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de-DE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Arial" pitchFamily="34" charset="0"/>
              </a:rPr>
              <a:t>Einatmen</a:t>
            </a:r>
            <a:r>
              <a:rPr lang="de-DE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Arial" pitchFamily="34" charset="0"/>
              </a:rPr>
              <a:t/>
            </a:r>
            <a:br>
              <a:rPr lang="de-DE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Arial" pitchFamily="34" charset="0"/>
              </a:rPr>
            </a:br>
            <a:r>
              <a:rPr lang="de-DE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Arial" pitchFamily="34" charset="0"/>
              </a:rPr>
              <a:t>Gase, Aerosole, Stäube, Ruß</a:t>
            </a:r>
          </a:p>
        </p:txBody>
      </p:sp>
      <p:cxnSp>
        <p:nvCxnSpPr>
          <p:cNvPr id="14" name="Gerade Verbindung 13"/>
          <p:cNvCxnSpPr/>
          <p:nvPr/>
        </p:nvCxnSpPr>
        <p:spPr>
          <a:xfrm flipV="1">
            <a:off x="3761108" y="2886050"/>
            <a:ext cx="1080120" cy="61293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/>
          <p:cNvSpPr txBox="1"/>
          <p:nvPr/>
        </p:nvSpPr>
        <p:spPr>
          <a:xfrm>
            <a:off x="4841228" y="3644745"/>
            <a:ext cx="4320480" cy="646331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de-DE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Arial" pitchFamily="34" charset="0"/>
              </a:rPr>
              <a:t>Verschlucken</a:t>
            </a:r>
            <a:r>
              <a:rPr lang="de-DE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Arial" pitchFamily="34" charset="0"/>
              </a:rPr>
              <a:t/>
            </a:r>
            <a:br>
              <a:rPr lang="de-DE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Arial" pitchFamily="34" charset="0"/>
              </a:rPr>
            </a:br>
            <a:r>
              <a:rPr lang="de-DE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Arial" pitchFamily="34" charset="0"/>
              </a:rPr>
              <a:t>Flüssigkeiten, Feststoffe, Stäube</a:t>
            </a:r>
          </a:p>
        </p:txBody>
      </p:sp>
      <p:cxnSp>
        <p:nvCxnSpPr>
          <p:cNvPr id="16" name="Gerade Verbindung mit Pfeil 15"/>
          <p:cNvCxnSpPr/>
          <p:nvPr/>
        </p:nvCxnSpPr>
        <p:spPr>
          <a:xfrm flipH="1" flipV="1">
            <a:off x="2680990" y="3715012"/>
            <a:ext cx="2160238" cy="252899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/>
          <p:cNvSpPr txBox="1"/>
          <p:nvPr/>
        </p:nvSpPr>
        <p:spPr>
          <a:xfrm>
            <a:off x="4841228" y="4809926"/>
            <a:ext cx="3851920" cy="92333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de-DE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Arial" pitchFamily="34" charset="0"/>
              </a:rPr>
              <a:t>Hautresorption (</a:t>
            </a:r>
            <a:r>
              <a:rPr lang="de-DE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Arial" pitchFamily="34" charset="0"/>
              </a:rPr>
              <a:t>die Aufnahme eines Stoffes durch die Haut ) </a:t>
            </a:r>
            <a:br>
              <a:rPr lang="de-DE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Arial" pitchFamily="34" charset="0"/>
              </a:rPr>
            </a:br>
            <a:r>
              <a:rPr lang="de-DE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Arial" pitchFamily="34" charset="0"/>
              </a:rPr>
              <a:t>Gase, Stäube, Flüssigkeiten</a:t>
            </a:r>
          </a:p>
        </p:txBody>
      </p:sp>
      <p:cxnSp>
        <p:nvCxnSpPr>
          <p:cNvPr id="18" name="Gerade Verbindung mit Pfeil 17"/>
          <p:cNvCxnSpPr/>
          <p:nvPr/>
        </p:nvCxnSpPr>
        <p:spPr>
          <a:xfrm flipH="1" flipV="1">
            <a:off x="2392958" y="5603976"/>
            <a:ext cx="2448270" cy="35134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85F880EA-9636-49EE-8D3D-336A3CA91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19" name="Fußzeilenplatzhalter 2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1105629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8001" y="1628775"/>
            <a:ext cx="6480263" cy="4508500"/>
          </a:xfrm>
        </p:spPr>
        <p:txBody>
          <a:bodyPr/>
          <a:lstStyle/>
          <a:p>
            <a:pPr marL="0" lvl="1" indent="0">
              <a:spcBef>
                <a:spcPts val="0"/>
              </a:spcBef>
              <a:buNone/>
            </a:pPr>
            <a:r>
              <a:rPr lang="de-DE" sz="1800" dirty="0"/>
              <a:t>Der Gefahrstoff wird als Flüssigkeit oder als Dampf über die Haut in den Körper aufgenommen. Es können dann unterschiedliche schädigende Wirkungen auftreten:</a:t>
            </a:r>
          </a:p>
          <a:p>
            <a:pPr marL="216000" lvl="1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de-DE" sz="1800" dirty="0"/>
          </a:p>
          <a:p>
            <a:pPr marL="216000"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800" dirty="0"/>
              <a:t>Hautresorption: Schädigung von inneren Organen </a:t>
            </a:r>
            <a:br>
              <a:rPr lang="de-DE" sz="1800" dirty="0"/>
            </a:br>
            <a:endParaRPr lang="de-DE" sz="1800" dirty="0"/>
          </a:p>
          <a:p>
            <a:pPr marL="216000"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800" dirty="0"/>
              <a:t>Ätzung: Gewebezerstörung an der Kontaktstelle</a:t>
            </a:r>
            <a:br>
              <a:rPr lang="de-DE" sz="1800" dirty="0"/>
            </a:br>
            <a:endParaRPr lang="de-DE" sz="1800" dirty="0"/>
          </a:p>
          <a:p>
            <a:pPr marL="216000"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800" dirty="0"/>
              <a:t>Reizung: Hautentzündung, Hautentfettung</a:t>
            </a:r>
            <a:br>
              <a:rPr lang="de-DE" sz="1800" dirty="0"/>
            </a:br>
            <a:endParaRPr lang="de-DE" sz="1800" dirty="0"/>
          </a:p>
          <a:p>
            <a:pPr marL="216000"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de-DE" sz="1800" dirty="0"/>
              <a:t>Sensibilisierung: Hautkontaktallergien</a:t>
            </a:r>
          </a:p>
          <a:p>
            <a:pPr marL="216000" lvl="1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de-DE" altLang="de-DE" sz="1800" dirty="0">
              <a:sym typeface="Monotype Sorts"/>
            </a:endParaRPr>
          </a:p>
          <a:p>
            <a:pPr marL="0" lvl="1" indent="0">
              <a:spcBef>
                <a:spcPts val="0"/>
              </a:spcBef>
              <a:buNone/>
            </a:pPr>
            <a:endParaRPr lang="de-DE" altLang="de-DE" sz="1500" dirty="0">
              <a:latin typeface="Verdana" charset="0"/>
            </a:endParaRPr>
          </a:p>
          <a:p>
            <a:pPr>
              <a:spcBef>
                <a:spcPts val="0"/>
              </a:spcBef>
            </a:pPr>
            <a:endParaRPr lang="de-DE" altLang="de-DE" sz="1500" dirty="0">
              <a:latin typeface="Verdana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de-DE" sz="1800" dirty="0"/>
          </a:p>
          <a:p>
            <a:pPr>
              <a:spcBef>
                <a:spcPts val="0"/>
              </a:spcBef>
            </a:pPr>
            <a:endParaRPr lang="de-DE" sz="1800" dirty="0"/>
          </a:p>
          <a:p>
            <a:endParaRPr lang="de-DE" sz="1800" dirty="0"/>
          </a:p>
          <a:p>
            <a:endParaRPr lang="de-DE" sz="1800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468000" y="260648"/>
            <a:ext cx="8136000" cy="736552"/>
          </a:xfrm>
        </p:spPr>
        <p:txBody>
          <a:bodyPr/>
          <a:lstStyle/>
          <a:p>
            <a:r>
              <a:rPr lang="de-DE" dirty="0"/>
              <a:t>Aufnahmeweg: Haut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FD5A9D60-08AD-4B49-AB3D-57D434987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7" name="Fußzeilenplatzhalter 2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1059789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56248" y="1478442"/>
            <a:ext cx="7308587" cy="439883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de-DE" sz="1800" dirty="0">
                <a:ea typeface="Calibri" charset="0"/>
                <a:cs typeface="Calibri" charset="0"/>
              </a:rPr>
              <a:t>Durch ätzende oder reizende Gase oder Dämpfe können lokale Schädigungen von Schleimhäuten des Mund- und Nasenraums oder der Bronchien hervorgerufen werden.</a:t>
            </a:r>
            <a:br>
              <a:rPr lang="de-DE" sz="1800" dirty="0">
                <a:ea typeface="Calibri" charset="0"/>
                <a:cs typeface="Calibri" charset="0"/>
              </a:rPr>
            </a:br>
            <a:endParaRPr lang="de-DE" sz="1800" dirty="0">
              <a:ea typeface="Calibri" charset="0"/>
              <a:cs typeface="Calibri" charset="0"/>
            </a:endParaRPr>
          </a:p>
          <a:p>
            <a:pPr>
              <a:spcBef>
                <a:spcPts val="0"/>
              </a:spcBef>
            </a:pPr>
            <a:r>
              <a:rPr lang="de-DE" sz="1800" dirty="0">
                <a:ea typeface="Calibri" charset="0"/>
                <a:cs typeface="Calibri" charset="0"/>
              </a:rPr>
              <a:t>Bestimmte Stäube haben eine </a:t>
            </a:r>
            <a:r>
              <a:rPr lang="de-DE" sz="1800" dirty="0" err="1">
                <a:ea typeface="Calibri" charset="0"/>
                <a:cs typeface="Calibri" charset="0"/>
              </a:rPr>
              <a:t>fibrotische</a:t>
            </a:r>
            <a:r>
              <a:rPr lang="de-DE" sz="1800" dirty="0">
                <a:ea typeface="Calibri" charset="0"/>
                <a:cs typeface="Calibri" charset="0"/>
              </a:rPr>
              <a:t> Wirkung (Aufbau von Bindegewebe) bei der Aufnahme in die Lunge. Der Aufbau von Bindegewebe beeinträchtigt die Atemfunktion.</a:t>
            </a:r>
          </a:p>
          <a:p>
            <a:pPr>
              <a:spcBef>
                <a:spcPts val="0"/>
              </a:spcBef>
            </a:pPr>
            <a:endParaRPr lang="de-DE" sz="1000" dirty="0">
              <a:ea typeface="Calibri" charset="0"/>
              <a:cs typeface="Calibri" charset="0"/>
            </a:endParaRPr>
          </a:p>
          <a:p>
            <a:pPr lvl="0">
              <a:spcBef>
                <a:spcPts val="0"/>
              </a:spcBef>
            </a:pPr>
            <a:r>
              <a:rPr lang="de-DE" sz="1800" dirty="0">
                <a:ea typeface="Calibri" charset="0"/>
                <a:cs typeface="Calibri" charset="0"/>
              </a:rPr>
              <a:t>Orale Aufnahme ist die Aufnahme von Stoffen / Produkten durch Schlucken.</a:t>
            </a:r>
          </a:p>
          <a:p>
            <a:pPr lvl="0">
              <a:spcBef>
                <a:spcPts val="0"/>
              </a:spcBef>
            </a:pPr>
            <a:endParaRPr lang="de-DE" sz="1000" dirty="0">
              <a:ea typeface="Calibri" charset="0"/>
              <a:cs typeface="Calibri" charset="0"/>
            </a:endParaRPr>
          </a:p>
          <a:p>
            <a:pPr lvl="0">
              <a:spcBef>
                <a:spcPts val="0"/>
              </a:spcBef>
            </a:pPr>
            <a:r>
              <a:rPr lang="de-DE" sz="1800" dirty="0">
                <a:ea typeface="Calibri" charset="0"/>
                <a:cs typeface="Calibri" charset="0"/>
              </a:rPr>
              <a:t>Problematisch ist dabei besonders die „versteckte“ Kontamination (Verseuchung) der Hände.</a:t>
            </a:r>
          </a:p>
          <a:p>
            <a:pPr lvl="0">
              <a:spcBef>
                <a:spcPts val="0"/>
              </a:spcBef>
            </a:pPr>
            <a:endParaRPr lang="de-DE" sz="1000" dirty="0">
              <a:ea typeface="Calibri" charset="0"/>
              <a:cs typeface="Calibri" charset="0"/>
            </a:endParaRPr>
          </a:p>
          <a:p>
            <a:pPr lvl="0">
              <a:spcBef>
                <a:spcPts val="0"/>
              </a:spcBef>
            </a:pPr>
            <a:r>
              <a:rPr lang="de-DE" sz="1800" dirty="0">
                <a:ea typeface="Calibri" charset="0"/>
                <a:cs typeface="Calibri" charset="0"/>
              </a:rPr>
              <a:t>Das Verschlucken von Nasen-Rachen-Schleim inklusiver giftiger Stäube zählt als versteckter Aufnahmeweg.</a:t>
            </a:r>
            <a:br>
              <a:rPr lang="de-DE" sz="1800" dirty="0">
                <a:ea typeface="Calibri" charset="0"/>
                <a:cs typeface="Calibri" charset="0"/>
              </a:rPr>
            </a:br>
            <a:endParaRPr lang="de-DE" sz="1800" dirty="0"/>
          </a:p>
          <a:p>
            <a:pPr>
              <a:spcBef>
                <a:spcPts val="0"/>
              </a:spcBef>
            </a:pPr>
            <a:endParaRPr lang="de-DE" sz="1800" dirty="0"/>
          </a:p>
          <a:p>
            <a:endParaRPr lang="de-DE" sz="1800" dirty="0"/>
          </a:p>
          <a:p>
            <a:pPr>
              <a:buNone/>
            </a:pPr>
            <a:endParaRPr lang="de-DE" sz="1800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468000" y="260648"/>
            <a:ext cx="8136000" cy="736552"/>
          </a:xfrm>
        </p:spPr>
        <p:txBody>
          <a:bodyPr/>
          <a:lstStyle/>
          <a:p>
            <a:r>
              <a:rPr lang="de-DE" dirty="0"/>
              <a:t>Aufnahmeweg: Atmungsorgane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03876736-FC9B-499C-B113-100598DD7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7" name="Fußzeilenplatzhalter 2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1820388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32286" y="1608509"/>
            <a:ext cx="6408255" cy="4508500"/>
          </a:xfrm>
        </p:spPr>
        <p:txBody>
          <a:bodyPr/>
          <a:lstStyle/>
          <a:p>
            <a:pPr marL="0" indent="0">
              <a:buNone/>
            </a:pPr>
            <a:r>
              <a:rPr lang="de-DE" sz="1800" dirty="0"/>
              <a:t>Beim Umgang mit Gefahrstoffen sind 4 verschiedene Kennzeichen einzusetzen bzw. zu beachten:</a:t>
            </a:r>
          </a:p>
          <a:p>
            <a:endParaRPr lang="de-DE" sz="1800" dirty="0"/>
          </a:p>
          <a:p>
            <a:endParaRPr lang="de-DE" sz="1800" dirty="0"/>
          </a:p>
          <a:p>
            <a:r>
              <a:rPr lang="de-DE" sz="1800" dirty="0"/>
              <a:t>Gefahrstoffkennzeichnung</a:t>
            </a:r>
          </a:p>
          <a:p>
            <a:endParaRPr lang="de-DE" sz="1800" dirty="0"/>
          </a:p>
          <a:p>
            <a:r>
              <a:rPr lang="de-DE" sz="1800" dirty="0"/>
              <a:t>Warnhinweise</a:t>
            </a:r>
          </a:p>
          <a:p>
            <a:pPr marL="0" indent="0">
              <a:buNone/>
            </a:pPr>
            <a:endParaRPr lang="de-DE" sz="1800" dirty="0"/>
          </a:p>
          <a:p>
            <a:r>
              <a:rPr lang="de-DE" sz="1800" dirty="0"/>
              <a:t>Verbote</a:t>
            </a:r>
          </a:p>
          <a:p>
            <a:endParaRPr lang="de-DE" sz="1800" dirty="0"/>
          </a:p>
          <a:p>
            <a:r>
              <a:rPr lang="de-DE" sz="1800" dirty="0"/>
              <a:t>Gebote</a:t>
            </a:r>
          </a:p>
          <a:p>
            <a:pPr>
              <a:spcBef>
                <a:spcPts val="0"/>
              </a:spcBef>
            </a:pPr>
            <a:endParaRPr lang="de-DE" sz="1800" dirty="0"/>
          </a:p>
          <a:p>
            <a:endParaRPr lang="de-DE" sz="1800" dirty="0"/>
          </a:p>
          <a:p>
            <a:endParaRPr lang="de-DE" sz="1800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468000" y="260648"/>
            <a:ext cx="8136000" cy="736552"/>
          </a:xfrm>
        </p:spPr>
        <p:txBody>
          <a:bodyPr/>
          <a:lstStyle/>
          <a:p>
            <a:r>
              <a:rPr lang="de-DE" dirty="0"/>
              <a:t>Diese Zeichen muss man kennen</a:t>
            </a:r>
          </a:p>
        </p:txBody>
      </p:sp>
      <p:pic>
        <p:nvPicPr>
          <p:cNvPr id="6" name="Bild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95936" y="2636912"/>
            <a:ext cx="2592287" cy="881612"/>
          </a:xfrm>
          <a:prstGeom prst="rect">
            <a:avLst/>
          </a:prstGeom>
        </p:spPr>
      </p:pic>
      <p:pic>
        <p:nvPicPr>
          <p:cNvPr id="9" name="Bild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95936" y="3512338"/>
            <a:ext cx="811957" cy="710462"/>
          </a:xfrm>
          <a:prstGeom prst="rect">
            <a:avLst/>
          </a:prstGeom>
        </p:spPr>
      </p:pic>
      <p:pic>
        <p:nvPicPr>
          <p:cNvPr id="10" name="Bild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0032" y="3512337"/>
            <a:ext cx="806017" cy="710463"/>
          </a:xfrm>
          <a:prstGeom prst="rect">
            <a:avLst/>
          </a:prstGeom>
        </p:spPr>
      </p:pic>
      <p:pic>
        <p:nvPicPr>
          <p:cNvPr id="11" name="Bild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96135" y="3512337"/>
            <a:ext cx="780643" cy="702538"/>
          </a:xfrm>
          <a:prstGeom prst="rect">
            <a:avLst/>
          </a:prstGeom>
        </p:spPr>
      </p:pic>
      <p:pic>
        <p:nvPicPr>
          <p:cNvPr id="12" name="Bild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95936" y="4408990"/>
            <a:ext cx="680042" cy="680042"/>
          </a:xfrm>
          <a:prstGeom prst="rect">
            <a:avLst/>
          </a:prstGeom>
        </p:spPr>
      </p:pic>
      <p:pic>
        <p:nvPicPr>
          <p:cNvPr id="13" name="Bild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00042" y="4410005"/>
            <a:ext cx="726336" cy="726336"/>
          </a:xfrm>
          <a:prstGeom prst="rect">
            <a:avLst/>
          </a:prstGeom>
        </p:spPr>
      </p:pic>
      <p:pic>
        <p:nvPicPr>
          <p:cNvPr id="14" name="Bild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50443" y="4410005"/>
            <a:ext cx="726336" cy="726336"/>
          </a:xfrm>
          <a:prstGeom prst="rect">
            <a:avLst/>
          </a:prstGeom>
        </p:spPr>
      </p:pic>
      <p:pic>
        <p:nvPicPr>
          <p:cNvPr id="15" name="Bild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06721" y="5231120"/>
            <a:ext cx="709295" cy="718160"/>
          </a:xfrm>
          <a:prstGeom prst="rect">
            <a:avLst/>
          </a:prstGeom>
        </p:spPr>
      </p:pic>
      <p:pic>
        <p:nvPicPr>
          <p:cNvPr id="16" name="Bild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2040" y="5218373"/>
            <a:ext cx="741449" cy="741449"/>
          </a:xfrm>
          <a:prstGeom prst="rect">
            <a:avLst/>
          </a:prstGeom>
        </p:spPr>
      </p:pic>
      <p:pic>
        <p:nvPicPr>
          <p:cNvPr id="17" name="Bild 1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91616" y="5250073"/>
            <a:ext cx="700986" cy="709749"/>
          </a:xfrm>
          <a:prstGeom prst="rect">
            <a:avLst/>
          </a:prstGeom>
        </p:spPr>
      </p:pic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0B9CF4F2-ADFA-441D-9B65-FC2229C3F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18" name="Fußzeilenplatzhalter 2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1447267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1907704" y="1628775"/>
            <a:ext cx="5976207" cy="45085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de-DE" sz="1800" b="1" dirty="0"/>
              <a:t>Explosiv </a:t>
            </a:r>
          </a:p>
          <a:p>
            <a:pPr>
              <a:spcBef>
                <a:spcPts val="0"/>
              </a:spcBef>
              <a:buFont typeface="Wingdings" charset="2"/>
              <a:buChar char="§"/>
            </a:pPr>
            <a:r>
              <a:rPr lang="de-DE" sz="1800" dirty="0"/>
              <a:t>Stoff kann z. B. fest, flüssig, </a:t>
            </a:r>
            <a:r>
              <a:rPr lang="de-DE" sz="1800" dirty="0" err="1"/>
              <a:t>pastenförmig</a:t>
            </a:r>
            <a:r>
              <a:rPr lang="de-DE" sz="1800" dirty="0"/>
              <a:t> sein; die Reaktion kann auch ohne Luftsauerstoff mit Wärmeentwicklung und schneller Gasfreisetzung bis zur Explosion erfolgen.</a:t>
            </a:r>
            <a:endParaRPr lang="de-DE" sz="1800" dirty="0">
              <a:sym typeface="Wingdings" pitchFamily="2" charset="2"/>
            </a:endParaRPr>
          </a:p>
          <a:p>
            <a:pPr marL="0" indent="0">
              <a:spcBef>
                <a:spcPts val="0"/>
              </a:spcBef>
              <a:buNone/>
            </a:pPr>
            <a:endParaRPr lang="de-DE" sz="1800" b="1" dirty="0"/>
          </a:p>
          <a:p>
            <a:pPr marL="0" indent="0">
              <a:spcBef>
                <a:spcPts val="0"/>
              </a:spcBef>
              <a:buNone/>
            </a:pPr>
            <a:r>
              <a:rPr lang="de-DE" sz="1800" b="1" dirty="0"/>
              <a:t>Brandfördernd</a:t>
            </a:r>
          </a:p>
          <a:p>
            <a:pPr>
              <a:spcBef>
                <a:spcPts val="0"/>
              </a:spcBef>
              <a:buFont typeface="Wingdings" charset="2"/>
              <a:buChar char="§"/>
            </a:pPr>
            <a:r>
              <a:rPr lang="de-DE" sz="1800" dirty="0"/>
              <a:t>Oxidierende Stoffe zeigen meistens heftige Reaktionen mit anderen Stoffen. Dabei können giftige oder explosive Gase freigesetzt werden. Sie können auch einen Brand verstärken und beschleunigen.</a:t>
            </a:r>
            <a:endParaRPr lang="de-DE" altLang="de-DE" sz="1800" dirty="0">
              <a:sym typeface="Wingdings" pitchFamily="2" charset="2"/>
            </a:endParaRPr>
          </a:p>
          <a:p>
            <a:pPr marL="0" indent="0">
              <a:spcBef>
                <a:spcPts val="0"/>
              </a:spcBef>
              <a:buNone/>
            </a:pPr>
            <a:endParaRPr lang="de-DE" sz="1800" b="1" dirty="0"/>
          </a:p>
          <a:p>
            <a:pPr marL="0" indent="0">
              <a:spcBef>
                <a:spcPts val="0"/>
              </a:spcBef>
              <a:buNone/>
            </a:pPr>
            <a:r>
              <a:rPr lang="de-DE" sz="1800" b="1" dirty="0"/>
              <a:t>Entzündlich</a:t>
            </a:r>
          </a:p>
          <a:p>
            <a:pPr>
              <a:spcBef>
                <a:spcPts val="0"/>
              </a:spcBef>
              <a:buFont typeface="Wingdings" charset="2"/>
              <a:buChar char="§"/>
            </a:pPr>
            <a:r>
              <a:rPr lang="de-DE" sz="1800" dirty="0">
                <a:latin typeface="+mj-lt"/>
              </a:rPr>
              <a:t>Stoff kann bei niedrigen Temperaturen entzündet werden. Voraussetzungen dafür sind: das richtige Mischungsverhältnis (Luft / Gefahrstoff) und </a:t>
            </a:r>
            <a:r>
              <a:rPr lang="de-DE" sz="1800" dirty="0">
                <a:latin typeface="+mj-lt"/>
                <a:cs typeface="Arial" pitchFamily="34" charset="0"/>
              </a:rPr>
              <a:t>ausreichende Zündenergie.</a:t>
            </a:r>
          </a:p>
          <a:p>
            <a:pPr marL="0" indent="0">
              <a:spcBef>
                <a:spcPts val="0"/>
              </a:spcBef>
              <a:buNone/>
            </a:pPr>
            <a:endParaRPr lang="de-DE" sz="1800" dirty="0"/>
          </a:p>
          <a:p>
            <a:pPr>
              <a:spcBef>
                <a:spcPts val="0"/>
              </a:spcBef>
            </a:pPr>
            <a:endParaRPr lang="de-DE" sz="1800" dirty="0"/>
          </a:p>
          <a:p>
            <a:endParaRPr lang="de-DE" sz="1800" dirty="0"/>
          </a:p>
          <a:p>
            <a:endParaRPr lang="de-DE" sz="1800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468000" y="260648"/>
            <a:ext cx="8136000" cy="736552"/>
          </a:xfrm>
        </p:spPr>
        <p:txBody>
          <a:bodyPr/>
          <a:lstStyle/>
          <a:p>
            <a:r>
              <a:rPr lang="de-DE" altLang="de-DE" dirty="0"/>
              <a:t>Gefährlichkeitsmerkmale und Gefahrenpiktogramme</a:t>
            </a:r>
            <a:endParaRPr lang="de-DE" dirty="0"/>
          </a:p>
        </p:txBody>
      </p:sp>
      <p:pic>
        <p:nvPicPr>
          <p:cNvPr id="8" name="Grafik 9" descr="explosiv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532" y="1312702"/>
            <a:ext cx="1602179" cy="1602179"/>
          </a:xfrm>
          <a:prstGeom prst="rect">
            <a:avLst/>
          </a:prstGeom>
        </p:spPr>
      </p:pic>
      <p:pic>
        <p:nvPicPr>
          <p:cNvPr id="9" name="Grafik 10" descr="rondflam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3020917"/>
            <a:ext cx="1575199" cy="1575199"/>
          </a:xfrm>
          <a:prstGeom prst="rect">
            <a:avLst/>
          </a:prstGeom>
        </p:spPr>
      </p:pic>
      <p:pic>
        <p:nvPicPr>
          <p:cNvPr id="10" name="Grafik 11" descr="flamm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2532" y="4702152"/>
            <a:ext cx="1629158" cy="1629158"/>
          </a:xfrm>
          <a:prstGeom prst="rect">
            <a:avLst/>
          </a:prstGeom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92C28D83-6EFB-4E15-8516-0D4DABE2A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11" name="Fußzeilenplatzhalter 2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1974806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1907704" y="1628775"/>
            <a:ext cx="5976207" cy="45085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de-DE" sz="1800" b="1" dirty="0"/>
              <a:t>Giftig</a:t>
            </a:r>
          </a:p>
          <a:p>
            <a:pPr>
              <a:spcBef>
                <a:spcPts val="0"/>
              </a:spcBef>
              <a:buFont typeface="Wingdings" charset="2"/>
              <a:buChar char="§"/>
            </a:pPr>
            <a:r>
              <a:rPr lang="de-DE" sz="1800" dirty="0"/>
              <a:t>Durch Einatmen, Verschlucken oder Aufnahme über die Haut kann der Stoff akute oder chronische Gesundheitsschäden verursachen und bis zum Tod führen. </a:t>
            </a:r>
          </a:p>
          <a:p>
            <a:pPr marL="0" indent="0">
              <a:spcBef>
                <a:spcPts val="0"/>
              </a:spcBef>
              <a:buNone/>
            </a:pPr>
            <a:endParaRPr lang="de-DE" sz="1800" dirty="0"/>
          </a:p>
          <a:p>
            <a:pPr>
              <a:spcBef>
                <a:spcPts val="0"/>
              </a:spcBef>
              <a:buFont typeface="Wingdings" charset="2"/>
              <a:buChar char="§"/>
            </a:pPr>
            <a:r>
              <a:rPr lang="de-DE" sz="1800" dirty="0"/>
              <a:t>Giftige Stoffe führen bereits in kleinen Mengen unmittelbar zu schweren Vergiftungen, die tödlich enden können.</a:t>
            </a:r>
          </a:p>
          <a:p>
            <a:pPr>
              <a:spcBef>
                <a:spcPts val="0"/>
              </a:spcBef>
              <a:buFont typeface="Wingdings" charset="2"/>
              <a:buChar char="§"/>
            </a:pPr>
            <a:endParaRPr lang="de-DE" sz="1800" dirty="0">
              <a:sym typeface="Wingdings" pitchFamily="2" charset="2"/>
            </a:endParaRPr>
          </a:p>
          <a:p>
            <a:pPr>
              <a:spcBef>
                <a:spcPts val="0"/>
              </a:spcBef>
              <a:buFont typeface="Wingdings" charset="2"/>
              <a:buChar char="§"/>
            </a:pPr>
            <a:endParaRPr lang="de-DE" sz="1800" dirty="0"/>
          </a:p>
          <a:p>
            <a:pPr marL="0" indent="0">
              <a:spcBef>
                <a:spcPts val="0"/>
              </a:spcBef>
              <a:buNone/>
            </a:pPr>
            <a:r>
              <a:rPr lang="de-DE" sz="1800" b="1" dirty="0"/>
              <a:t>Ätzend</a:t>
            </a:r>
          </a:p>
          <a:p>
            <a:pPr>
              <a:spcBef>
                <a:spcPts val="0"/>
              </a:spcBef>
              <a:buFont typeface="Wingdings" charset="2"/>
              <a:buChar char="§"/>
            </a:pPr>
            <a:r>
              <a:rPr lang="de-DE" sz="1800" dirty="0"/>
              <a:t>Stoffe dieser Art verursachen bleibende Schädigungen von Augen, Haut und Atemwegen und</a:t>
            </a:r>
          </a:p>
          <a:p>
            <a:pPr>
              <a:spcBef>
                <a:spcPts val="0"/>
              </a:spcBef>
              <a:buFont typeface="Wingdings" charset="2"/>
              <a:buChar char="§"/>
            </a:pPr>
            <a:endParaRPr lang="de-DE" sz="1800" dirty="0"/>
          </a:p>
          <a:p>
            <a:pPr>
              <a:spcBef>
                <a:spcPts val="0"/>
              </a:spcBef>
              <a:buFont typeface="Wingdings" charset="2"/>
              <a:buChar char="§"/>
            </a:pPr>
            <a:r>
              <a:rPr lang="de-DE" sz="1800" dirty="0"/>
              <a:t>können lebendes Gewebe bei Kontakt zerstören.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468000" y="260648"/>
            <a:ext cx="8136000" cy="736552"/>
          </a:xfrm>
        </p:spPr>
        <p:txBody>
          <a:bodyPr/>
          <a:lstStyle/>
          <a:p>
            <a:r>
              <a:rPr lang="de-DE" altLang="de-DE" dirty="0"/>
              <a:t>Gefährlichkeitsmerkmale und Gefahrenpiktogramme</a:t>
            </a:r>
            <a:endParaRPr lang="de-DE" dirty="0"/>
          </a:p>
        </p:txBody>
      </p:sp>
      <p:pic>
        <p:nvPicPr>
          <p:cNvPr id="11" name="Grafik 8" descr="skul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3736" y="1628775"/>
            <a:ext cx="1687472" cy="1687472"/>
          </a:xfrm>
          <a:prstGeom prst="rect">
            <a:avLst/>
          </a:prstGeom>
        </p:spPr>
      </p:pic>
      <p:pic>
        <p:nvPicPr>
          <p:cNvPr id="12" name="Grafik 9" descr="acid_fre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3736" y="4025256"/>
            <a:ext cx="1687472" cy="1791078"/>
          </a:xfrm>
          <a:prstGeom prst="rect">
            <a:avLst/>
          </a:prstGeom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2CF4F8B1-D88C-4738-A286-C1AD44DD7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7" name="Fußzeilenplatzhalter 2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4095449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1879800" y="1507022"/>
            <a:ext cx="5976207" cy="4508500"/>
          </a:xfrm>
        </p:spPr>
        <p:txBody>
          <a:bodyPr/>
          <a:lstStyle/>
          <a:p>
            <a:pPr marL="0" indent="0">
              <a:buNone/>
            </a:pPr>
            <a:r>
              <a:rPr lang="de-DE" altLang="de-DE" sz="1800" b="1" dirty="0"/>
              <a:t>Gesundheitsschädigend</a:t>
            </a:r>
          </a:p>
          <a:p>
            <a:pPr>
              <a:buFont typeface="Wingdings" charset="2"/>
              <a:buChar char="§"/>
            </a:pPr>
            <a:r>
              <a:rPr lang="de-DE" altLang="de-DE" sz="1800" dirty="0"/>
              <a:t>Diese Stoffe verursachen chronische Gesundheitsschäden mit schwerwiegenden Folgen, z. B. Organschädigungen oder Atemwegsbeschwerden.</a:t>
            </a:r>
          </a:p>
          <a:p>
            <a:pPr>
              <a:buFont typeface="Wingdings" charset="2"/>
              <a:buChar char="§"/>
            </a:pPr>
            <a:r>
              <a:rPr lang="de-DE" altLang="de-DE" sz="1800" dirty="0"/>
              <a:t>Auch Stoffe, die Krebs erzeugen können, werden so gekennzeichnet.</a:t>
            </a:r>
          </a:p>
          <a:p>
            <a:pPr>
              <a:spcBef>
                <a:spcPts val="0"/>
              </a:spcBef>
              <a:buFont typeface="Wingdings" charset="2"/>
              <a:buChar char="§"/>
            </a:pPr>
            <a:endParaRPr lang="de-DE" sz="1800" dirty="0">
              <a:sym typeface="Wingdings" pitchFamily="2" charset="2"/>
            </a:endParaRPr>
          </a:p>
          <a:p>
            <a:pPr>
              <a:spcBef>
                <a:spcPts val="0"/>
              </a:spcBef>
              <a:buFont typeface="Wingdings" charset="2"/>
              <a:buChar char="§"/>
            </a:pPr>
            <a:endParaRPr lang="de-DE" sz="1800" dirty="0"/>
          </a:p>
          <a:p>
            <a:pPr marL="0" indent="0">
              <a:buNone/>
            </a:pPr>
            <a:r>
              <a:rPr lang="de-DE" altLang="de-DE" sz="1800" b="1" dirty="0"/>
              <a:t>Vorsicht, gefährlich!</a:t>
            </a:r>
          </a:p>
          <a:p>
            <a:r>
              <a:rPr lang="de-DE" sz="1800" dirty="0"/>
              <a:t>Das Ausrufezeichen ist kennzeichnend für verschiedene negative Auswirkungen auf die Gesundheit, z. B. Reizung von Haut, Schleimhäuten und Atemwegen oder das Auslösen von Allergien und Ekzemen.</a:t>
            </a:r>
            <a:endParaRPr lang="de-DE" altLang="de-DE" sz="1800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468000" y="260648"/>
            <a:ext cx="8136000" cy="736552"/>
          </a:xfrm>
        </p:spPr>
        <p:txBody>
          <a:bodyPr/>
          <a:lstStyle/>
          <a:p>
            <a:r>
              <a:rPr lang="de-DE" altLang="de-DE" dirty="0"/>
              <a:t>Gefährlichkeitsmerkmale und Gefahrenpiktogramme</a:t>
            </a:r>
          </a:p>
        </p:txBody>
      </p:sp>
      <p:pic>
        <p:nvPicPr>
          <p:cNvPr id="14" name="Grafik 8" descr="silhouet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9322" y="1549130"/>
            <a:ext cx="1663846" cy="1663846"/>
          </a:xfrm>
          <a:prstGeom prst="rect">
            <a:avLst/>
          </a:prstGeom>
        </p:spPr>
      </p:pic>
      <p:pic>
        <p:nvPicPr>
          <p:cNvPr id="15" name="Grafik 9" descr="exclam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2691" y="4021548"/>
            <a:ext cx="1677109" cy="1677109"/>
          </a:xfrm>
          <a:prstGeom prst="rect">
            <a:avLst/>
          </a:prstGeom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EF4C43BD-168C-450A-B9C3-DD1BA0E6E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7" name="Fußzeilenplatzhalter 2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15821520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1879800" y="2132856"/>
            <a:ext cx="5976207" cy="1368152"/>
          </a:xfrm>
        </p:spPr>
        <p:txBody>
          <a:bodyPr/>
          <a:lstStyle/>
          <a:p>
            <a:pPr marL="0" indent="0">
              <a:buNone/>
            </a:pPr>
            <a:r>
              <a:rPr lang="de-DE" altLang="de-DE" sz="1800" b="1" dirty="0"/>
              <a:t>Umweltgefährlich</a:t>
            </a:r>
          </a:p>
          <a:p>
            <a:pPr>
              <a:buFont typeface="Wingdings" charset="2"/>
              <a:buChar char="§"/>
            </a:pPr>
            <a:r>
              <a:rPr lang="de-DE" altLang="de-DE" sz="1800" dirty="0"/>
              <a:t>Stoffe dieser Art sind sehr giftig für Wasserorganismen                         (z. B. Fische, Algen, Krustentiere).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468000" y="260648"/>
            <a:ext cx="8136000" cy="736552"/>
          </a:xfrm>
        </p:spPr>
        <p:txBody>
          <a:bodyPr/>
          <a:lstStyle/>
          <a:p>
            <a:r>
              <a:rPr lang="de-DE" altLang="de-DE" dirty="0"/>
              <a:t>Gefährlichkeitsmerkmale und Gefahrenpiktogramme</a:t>
            </a:r>
            <a:endParaRPr lang="de-DE" dirty="0"/>
          </a:p>
        </p:txBody>
      </p:sp>
      <p:pic>
        <p:nvPicPr>
          <p:cNvPr id="9" name="Grafik 6" descr="pollu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772816"/>
            <a:ext cx="2067998" cy="2013824"/>
          </a:xfrm>
          <a:prstGeom prst="rect">
            <a:avLst/>
          </a:prstGeom>
        </p:spPr>
      </p:pic>
      <p:pic>
        <p:nvPicPr>
          <p:cNvPr id="10" name="Grafik 8" descr="bottl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7048" y="3786640"/>
            <a:ext cx="1732752" cy="1732752"/>
          </a:xfrm>
          <a:prstGeom prst="rect">
            <a:avLst/>
          </a:prstGeom>
        </p:spPr>
      </p:pic>
      <p:sp>
        <p:nvSpPr>
          <p:cNvPr id="11" name="Inhaltsplatzhalter 1"/>
          <p:cNvSpPr txBox="1">
            <a:spLocks/>
          </p:cNvSpPr>
          <p:nvPr/>
        </p:nvSpPr>
        <p:spPr>
          <a:xfrm>
            <a:off x="1879800" y="4146680"/>
            <a:ext cx="5976207" cy="13681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16000" indent="-216000" algn="l" defTabSz="914400" rtl="0" eaLnBrk="1" latinLnBrk="0" hangingPunct="1">
              <a:spcBef>
                <a:spcPts val="6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32000" indent="-216000" algn="l" defTabSz="914400" rtl="0" eaLnBrk="1" latinLnBrk="0" hangingPunct="1">
              <a:spcBef>
                <a:spcPts val="3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648000" indent="-216000" algn="l" defTabSz="914400" rtl="0" eaLnBrk="1" latinLnBrk="0" hangingPunct="1">
              <a:spcBef>
                <a:spcPts val="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76325" indent="-269875" algn="l" defTabSz="914400" rtl="0" eaLnBrk="1" latinLnBrk="0" hangingPunct="1">
              <a:spcBef>
                <a:spcPct val="200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800" b="1" dirty="0"/>
              <a:t>Unter Druck stehende Gase</a:t>
            </a:r>
          </a:p>
          <a:p>
            <a:pPr marL="274638" indent="-274638"/>
            <a:r>
              <a:rPr lang="de-DE" sz="1800" dirty="0"/>
              <a:t>Gasförmige Stoffe, welche in Druckgasflaschen unter Druck gelagert werden.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8B636399-3D30-4C4A-9E15-5D0504E78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11</a:t>
            </a:fld>
            <a:endParaRPr lang="de-DE" dirty="0"/>
          </a:p>
        </p:txBody>
      </p:sp>
      <p:sp>
        <p:nvSpPr>
          <p:cNvPr id="8" name="Fußzeilenplatzhalter 2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8703050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32286" y="1608509"/>
            <a:ext cx="8171714" cy="740371"/>
          </a:xfrm>
        </p:spPr>
        <p:txBody>
          <a:bodyPr/>
          <a:lstStyle/>
          <a:p>
            <a:pPr marL="0" indent="0">
              <a:buNone/>
            </a:pPr>
            <a:r>
              <a:rPr lang="de-DE" sz="1800" dirty="0"/>
              <a:t>Stoffe und Gemische sind entsprechend ihrer Gefährlichkeit zu markieren und zu verpacken.</a:t>
            </a:r>
          </a:p>
          <a:p>
            <a:pPr marL="0" indent="0">
              <a:buNone/>
            </a:pPr>
            <a:endParaRPr lang="de-DE" sz="1800" dirty="0"/>
          </a:p>
          <a:p>
            <a:pPr marL="0" indent="0">
              <a:buNone/>
            </a:pPr>
            <a:endParaRPr lang="de-DE" sz="1800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468000" y="260648"/>
            <a:ext cx="8136000" cy="736552"/>
          </a:xfrm>
        </p:spPr>
        <p:txBody>
          <a:bodyPr/>
          <a:lstStyle/>
          <a:p>
            <a:r>
              <a:rPr lang="de-DE" dirty="0"/>
              <a:t>Kennzeichnung von Gefahrstoffen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468000" y="2960188"/>
            <a:ext cx="7704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de-DE" dirty="0">
                <a:solidFill>
                  <a:schemeClr val="accent1"/>
                </a:solidFill>
              </a:rPr>
              <a:t>Das Gefahrenpotenzial des Stoffes wird durch Piktogramme hervorgehoben.</a:t>
            </a:r>
          </a:p>
          <a:p>
            <a:pPr marL="285750" indent="-285750">
              <a:buFont typeface="Wingdings" charset="2"/>
              <a:buChar char="§"/>
            </a:pPr>
            <a:endParaRPr lang="de-DE" dirty="0">
              <a:solidFill>
                <a:schemeClr val="accent1"/>
              </a:solidFill>
            </a:endParaRPr>
          </a:p>
          <a:p>
            <a:pPr marL="285750" indent="-285750">
              <a:buFont typeface="Wingdings" charset="2"/>
              <a:buChar char="§"/>
            </a:pPr>
            <a:r>
              <a:rPr lang="de-DE" dirty="0">
                <a:solidFill>
                  <a:schemeClr val="accent1"/>
                </a:solidFill>
              </a:rPr>
              <a:t>Gefahrensätze beinhalten wichtige Informationen über die Gefährdung.</a:t>
            </a:r>
          </a:p>
          <a:p>
            <a:pPr marL="285750" indent="-285750">
              <a:buFont typeface="Wingdings" charset="2"/>
              <a:buChar char="§"/>
            </a:pPr>
            <a:endParaRPr lang="de-DE" dirty="0">
              <a:solidFill>
                <a:schemeClr val="accent1"/>
              </a:solidFill>
            </a:endParaRPr>
          </a:p>
          <a:p>
            <a:pPr marL="285750" indent="-285750">
              <a:buFont typeface="Wingdings" charset="2"/>
              <a:buChar char="§"/>
            </a:pPr>
            <a:r>
              <a:rPr lang="de-DE" dirty="0">
                <a:solidFill>
                  <a:schemeClr val="accent1"/>
                </a:solidFill>
              </a:rPr>
              <a:t>Sicherheitshinweise machen deutlich, was für den ordnungsgemäßen Umgang mit dem Stoff zu berücksichtigen ist.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6AADCE69-6193-4A21-A727-602C33B7D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12</a:t>
            </a:fld>
            <a:endParaRPr lang="de-DE" dirty="0"/>
          </a:p>
        </p:txBody>
      </p:sp>
      <p:sp>
        <p:nvSpPr>
          <p:cNvPr id="7" name="Fußzeilenplatzhalter 2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9910398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468000" y="260648"/>
            <a:ext cx="8136000" cy="736552"/>
          </a:xfrm>
        </p:spPr>
        <p:txBody>
          <a:bodyPr/>
          <a:lstStyle/>
          <a:p>
            <a:r>
              <a:rPr lang="de-DE" dirty="0"/>
              <a:t>Kennzeichnung von Gefahrstoffen</a:t>
            </a:r>
          </a:p>
        </p:txBody>
      </p:sp>
      <p:pic>
        <p:nvPicPr>
          <p:cNvPr id="14" name="Bild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0819" y="1268760"/>
            <a:ext cx="8177162" cy="4747096"/>
          </a:xfrm>
          <a:prstGeom prst="rect">
            <a:avLst/>
          </a:prstGeom>
        </p:spPr>
      </p:pic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xmlns="" id="{50A7CE7A-9E94-44F6-989A-8A1FBD4D6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13</a:t>
            </a:fld>
            <a:endParaRPr lang="de-DE" dirty="0"/>
          </a:p>
        </p:txBody>
      </p:sp>
      <p:sp>
        <p:nvSpPr>
          <p:cNvPr id="6" name="Fußzeilenplatzhalter 2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20174619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32286" y="1285232"/>
            <a:ext cx="8171714" cy="4952080"/>
          </a:xfrm>
        </p:spPr>
        <p:txBody>
          <a:bodyPr/>
          <a:lstStyle/>
          <a:p>
            <a:pPr marL="0" indent="0">
              <a:buNone/>
            </a:pPr>
            <a:endParaRPr lang="de-DE" sz="1000" dirty="0"/>
          </a:p>
          <a:p>
            <a:pPr>
              <a:spcBef>
                <a:spcPct val="25000"/>
              </a:spcBef>
              <a:buFontTx/>
              <a:buAutoNum type="arabicPeriod"/>
            </a:pPr>
            <a:r>
              <a:rPr lang="de-DE" altLang="de-DE" sz="1800" dirty="0"/>
              <a:t>Benennung des Stoffes bzw. der</a:t>
            </a:r>
            <a:br>
              <a:rPr lang="de-DE" altLang="de-DE" sz="1800" dirty="0"/>
            </a:br>
            <a:r>
              <a:rPr lang="de-DE" altLang="de-DE" sz="1800" dirty="0"/>
              <a:t>Zubereitung; Name des Herstellers</a:t>
            </a:r>
            <a:endParaRPr lang="de-DE" altLang="de-DE" sz="1800" b="1" dirty="0"/>
          </a:p>
          <a:p>
            <a:pPr>
              <a:spcBef>
                <a:spcPct val="25000"/>
              </a:spcBef>
              <a:buFontTx/>
              <a:buAutoNum type="arabicPeriod"/>
            </a:pPr>
            <a:r>
              <a:rPr lang="de-DE" altLang="de-DE" sz="1800" dirty="0"/>
              <a:t> Mögliche Gefahren</a:t>
            </a:r>
          </a:p>
          <a:p>
            <a:pPr>
              <a:spcBef>
                <a:spcPct val="25000"/>
              </a:spcBef>
              <a:buFontTx/>
              <a:buAutoNum type="arabicPeriod"/>
            </a:pPr>
            <a:r>
              <a:rPr lang="de-DE" altLang="de-DE" sz="1800" dirty="0"/>
              <a:t> Zusammensetzung / Angabe zu</a:t>
            </a:r>
            <a:br>
              <a:rPr lang="de-DE" altLang="de-DE" sz="1800" dirty="0"/>
            </a:br>
            <a:r>
              <a:rPr lang="de-DE" altLang="de-DE" sz="1800" dirty="0"/>
              <a:t> Bestandteilen</a:t>
            </a:r>
          </a:p>
          <a:p>
            <a:pPr>
              <a:spcBef>
                <a:spcPct val="25000"/>
              </a:spcBef>
              <a:buFontTx/>
              <a:buAutoNum type="arabicPeriod"/>
            </a:pPr>
            <a:r>
              <a:rPr lang="de-DE" altLang="de-DE" sz="1800" dirty="0"/>
              <a:t> Erste-Hilfe-Maßnahmen</a:t>
            </a:r>
          </a:p>
          <a:p>
            <a:pPr>
              <a:spcBef>
                <a:spcPct val="25000"/>
              </a:spcBef>
              <a:buFontTx/>
              <a:buAutoNum type="arabicPeriod"/>
            </a:pPr>
            <a:r>
              <a:rPr lang="de-DE" altLang="de-DE" sz="1800" dirty="0"/>
              <a:t> Maßnahmen zur Brandbekämpfung</a:t>
            </a:r>
          </a:p>
          <a:p>
            <a:pPr>
              <a:spcBef>
                <a:spcPct val="25000"/>
              </a:spcBef>
              <a:buFontTx/>
              <a:buAutoNum type="arabicPeriod"/>
            </a:pPr>
            <a:r>
              <a:rPr lang="de-DE" altLang="de-DE" sz="1800" dirty="0"/>
              <a:t> Vorgehensmaßnahmen bei </a:t>
            </a:r>
            <a:r>
              <a:rPr lang="de-DE" altLang="de-DE" sz="1800" dirty="0" err="1"/>
              <a:t>unbe</a:t>
            </a:r>
            <a:r>
              <a:rPr lang="de-DE" altLang="de-DE" sz="1800" dirty="0"/>
              <a:t>-</a:t>
            </a:r>
            <a:br>
              <a:rPr lang="de-DE" altLang="de-DE" sz="1800" dirty="0"/>
            </a:br>
            <a:r>
              <a:rPr lang="de-DE" altLang="de-DE" sz="1800" dirty="0" err="1"/>
              <a:t>absichtigter</a:t>
            </a:r>
            <a:r>
              <a:rPr lang="de-DE" altLang="de-DE" sz="1800" dirty="0"/>
              <a:t> Freisetzung</a:t>
            </a:r>
          </a:p>
          <a:p>
            <a:pPr>
              <a:spcBef>
                <a:spcPct val="25000"/>
              </a:spcBef>
              <a:buFontTx/>
              <a:buAutoNum type="arabicPeriod"/>
            </a:pPr>
            <a:r>
              <a:rPr lang="de-DE" altLang="de-DE" sz="1800" dirty="0"/>
              <a:t> Handhabung und Informationen zur</a:t>
            </a:r>
            <a:br>
              <a:rPr lang="de-DE" altLang="de-DE" sz="1800" dirty="0"/>
            </a:br>
            <a:r>
              <a:rPr lang="de-DE" altLang="de-DE" sz="1800" dirty="0"/>
              <a:t> Lagerung</a:t>
            </a:r>
          </a:p>
          <a:p>
            <a:pPr>
              <a:spcBef>
                <a:spcPct val="25000"/>
              </a:spcBef>
              <a:buFontTx/>
              <a:buAutoNum type="arabicPeriod"/>
            </a:pPr>
            <a:r>
              <a:rPr lang="de-DE" altLang="de-DE" sz="1800" dirty="0"/>
              <a:t> Begrenzung und Überwachung der</a:t>
            </a:r>
            <a:br>
              <a:rPr lang="de-DE" altLang="de-DE" sz="1800" dirty="0"/>
            </a:br>
            <a:r>
              <a:rPr lang="de-DE" altLang="de-DE" sz="1800" dirty="0"/>
              <a:t> Exposition / Persönliche </a:t>
            </a:r>
            <a:br>
              <a:rPr lang="de-DE" altLang="de-DE" sz="1800" dirty="0"/>
            </a:br>
            <a:r>
              <a:rPr lang="de-DE" altLang="de-DE" sz="1800" dirty="0"/>
              <a:t> Schutzausrüstung</a:t>
            </a:r>
          </a:p>
          <a:p>
            <a:pPr marL="0" indent="0">
              <a:buNone/>
            </a:pPr>
            <a:endParaRPr lang="de-DE" sz="1800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0" y="288514"/>
            <a:ext cx="8928536" cy="736552"/>
          </a:xfrm>
        </p:spPr>
        <p:txBody>
          <a:bodyPr/>
          <a:lstStyle/>
          <a:p>
            <a:r>
              <a:rPr lang="de-DE" dirty="0"/>
              <a:t>Ein Sicherheitsdatenblatt hat immer 16 Punkte: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4679700" y="1556792"/>
            <a:ext cx="3924300" cy="2977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tIns="0" bIns="0">
            <a:spAutoFit/>
          </a:bodyPr>
          <a:lstStyle>
            <a:lvl1pPr marL="355600" indent="-355600">
              <a:defRPr sz="15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1pPr>
            <a:lvl2pPr marL="909638" indent="-285750">
              <a:defRPr sz="15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2pPr>
            <a:lvl3pPr marL="1317625" indent="-228600">
              <a:defRPr sz="15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3pPr>
            <a:lvl4pPr marL="1725613" indent="-228600">
              <a:defRPr sz="15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4pPr>
            <a:lvl5pPr marL="2133600" indent="-228600">
              <a:defRPr sz="15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5pPr>
            <a:lvl6pPr marL="2590800" indent="-228600" eaLnBrk="0" fontAlgn="base" hangingPunct="0">
              <a:spcBef>
                <a:spcPct val="500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6pPr>
            <a:lvl7pPr marL="3048000" indent="-228600" eaLnBrk="0" fontAlgn="base" hangingPunct="0">
              <a:spcBef>
                <a:spcPct val="500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7pPr>
            <a:lvl8pPr marL="3505200" indent="-228600" eaLnBrk="0" fontAlgn="base" hangingPunct="0">
              <a:spcBef>
                <a:spcPct val="500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8pPr>
            <a:lvl9pPr marL="3962400" indent="-228600" eaLnBrk="0" fontAlgn="base" hangingPunct="0">
              <a:spcBef>
                <a:spcPct val="5000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9pPr>
          </a:lstStyle>
          <a:p>
            <a:pPr marL="342900" indent="-342900">
              <a:spcBef>
                <a:spcPct val="25000"/>
              </a:spcBef>
              <a:buAutoNum type="arabicPeriod" startAt="9"/>
            </a:pPr>
            <a:r>
              <a:rPr lang="de-DE" altLang="de-DE" sz="1800" dirty="0">
                <a:solidFill>
                  <a:schemeClr val="accent1"/>
                </a:solidFill>
                <a:latin typeface="+mn-lt"/>
                <a:ea typeface="+mn-ea"/>
              </a:rPr>
              <a:t>Physikalische und chemische Eigenschaften des Stoffs</a:t>
            </a:r>
          </a:p>
          <a:p>
            <a:pPr marL="342900" indent="-342900">
              <a:spcBef>
                <a:spcPct val="25000"/>
              </a:spcBef>
              <a:buAutoNum type="arabicPeriod" startAt="9"/>
            </a:pPr>
            <a:r>
              <a:rPr lang="de-DE" altLang="de-DE" sz="1800" dirty="0">
                <a:solidFill>
                  <a:schemeClr val="accent1"/>
                </a:solidFill>
                <a:latin typeface="+mn-lt"/>
                <a:ea typeface="+mn-ea"/>
              </a:rPr>
              <a:t>Stabilität und Reaktivität</a:t>
            </a:r>
          </a:p>
          <a:p>
            <a:pPr marL="342900" indent="-342900">
              <a:spcBef>
                <a:spcPct val="25000"/>
              </a:spcBef>
              <a:buAutoNum type="arabicPeriod" startAt="9"/>
            </a:pPr>
            <a:r>
              <a:rPr lang="de-DE" altLang="de-DE" sz="1800" dirty="0">
                <a:solidFill>
                  <a:schemeClr val="accent1"/>
                </a:solidFill>
                <a:latin typeface="+mn-lt"/>
                <a:ea typeface="+mn-ea"/>
              </a:rPr>
              <a:t>Toxikologische Angaben</a:t>
            </a:r>
          </a:p>
          <a:p>
            <a:pPr marL="342900" indent="-342900">
              <a:spcBef>
                <a:spcPct val="25000"/>
              </a:spcBef>
              <a:buAutoNum type="arabicPeriod" startAt="9"/>
            </a:pPr>
            <a:r>
              <a:rPr lang="de-DE" altLang="de-DE" sz="1800" dirty="0">
                <a:solidFill>
                  <a:schemeClr val="accent1"/>
                </a:solidFill>
                <a:latin typeface="+mn-lt"/>
                <a:ea typeface="+mn-ea"/>
              </a:rPr>
              <a:t>Umweltbezogene Angaben</a:t>
            </a:r>
          </a:p>
          <a:p>
            <a:pPr marL="342900" indent="-342900">
              <a:spcBef>
                <a:spcPct val="25000"/>
              </a:spcBef>
              <a:buAutoNum type="arabicPeriod" startAt="9"/>
            </a:pPr>
            <a:r>
              <a:rPr lang="de-DE" altLang="de-DE" sz="1800" dirty="0">
                <a:solidFill>
                  <a:schemeClr val="accent1"/>
                </a:solidFill>
                <a:latin typeface="+mn-lt"/>
                <a:ea typeface="+mn-ea"/>
              </a:rPr>
              <a:t>Hinweise zur Entsorgung</a:t>
            </a:r>
          </a:p>
          <a:p>
            <a:pPr marL="342900" indent="-342900">
              <a:spcBef>
                <a:spcPct val="25000"/>
              </a:spcBef>
              <a:buAutoNum type="arabicPeriod" startAt="9"/>
            </a:pPr>
            <a:r>
              <a:rPr lang="de-DE" altLang="de-DE" sz="1800" dirty="0">
                <a:solidFill>
                  <a:schemeClr val="accent1"/>
                </a:solidFill>
                <a:latin typeface="+mn-lt"/>
                <a:ea typeface="+mn-ea"/>
              </a:rPr>
              <a:t>Angaben zum Transport</a:t>
            </a:r>
          </a:p>
          <a:p>
            <a:pPr marL="342900" indent="-342900">
              <a:spcBef>
                <a:spcPct val="25000"/>
              </a:spcBef>
              <a:buAutoNum type="arabicPeriod" startAt="9"/>
            </a:pPr>
            <a:r>
              <a:rPr lang="de-DE" altLang="de-DE" sz="1800" dirty="0">
                <a:solidFill>
                  <a:schemeClr val="accent1"/>
                </a:solidFill>
                <a:latin typeface="+mn-lt"/>
                <a:ea typeface="+mn-ea"/>
              </a:rPr>
              <a:t>Rechtsvorschriften</a:t>
            </a:r>
          </a:p>
          <a:p>
            <a:pPr marL="342900" indent="-342900">
              <a:spcBef>
                <a:spcPct val="25000"/>
              </a:spcBef>
              <a:buAutoNum type="arabicPeriod" startAt="9"/>
            </a:pPr>
            <a:r>
              <a:rPr lang="de-DE" altLang="de-DE" sz="1800" dirty="0">
                <a:solidFill>
                  <a:schemeClr val="accent1"/>
                </a:solidFill>
                <a:latin typeface="+mn-lt"/>
                <a:ea typeface="+mn-ea"/>
              </a:rPr>
              <a:t>Sonstige Angaben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FB328AE5-E0B6-42BD-BB3B-BA0191F78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8" name="Fußzeilenplatzhalter 2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5844014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468000" y="260648"/>
            <a:ext cx="8136000" cy="736552"/>
          </a:xfrm>
        </p:spPr>
        <p:txBody>
          <a:bodyPr/>
          <a:lstStyle/>
          <a:p>
            <a:r>
              <a:rPr lang="de-DE" dirty="0"/>
              <a:t>Betriebsanweisung</a:t>
            </a:r>
          </a:p>
        </p:txBody>
      </p:sp>
      <p:grpSp>
        <p:nvGrpSpPr>
          <p:cNvPr id="9" name="Gruppieren 21"/>
          <p:cNvGrpSpPr/>
          <p:nvPr/>
        </p:nvGrpSpPr>
        <p:grpSpPr>
          <a:xfrm>
            <a:off x="1142976" y="1214422"/>
            <a:ext cx="6908823" cy="5085417"/>
            <a:chOff x="1142976" y="1214422"/>
            <a:chExt cx="6908823" cy="5085417"/>
          </a:xfrm>
        </p:grpSpPr>
        <p:sp>
          <p:nvSpPr>
            <p:cNvPr id="11" name="Text Box 5"/>
            <p:cNvSpPr txBox="1">
              <a:spLocks noChangeArrowheads="1"/>
            </p:cNvSpPr>
            <p:nvPr/>
          </p:nvSpPr>
          <p:spPr bwMode="auto">
            <a:xfrm>
              <a:off x="1142976" y="1428736"/>
              <a:ext cx="2466975" cy="27699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defTabSz="503238" eaLnBrk="0" hangingPunct="0">
                <a:buClr>
                  <a:schemeClr val="accent1"/>
                </a:buClr>
                <a:buSzPct val="200000"/>
                <a:buFont typeface="Arial" charset="0"/>
                <a:buNone/>
              </a:pPr>
              <a:r>
                <a:rPr lang="en-US" dirty="0">
                  <a:solidFill>
                    <a:schemeClr val="accent1"/>
                  </a:solidFill>
                  <a:cs typeface="Arial" pitchFamily="34" charset="0"/>
                </a:rPr>
                <a:t>Anwendungsbereich</a:t>
              </a:r>
              <a:endParaRPr lang="de-DE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12" name="Text Box 6"/>
            <p:cNvSpPr txBox="1">
              <a:spLocks noChangeArrowheads="1"/>
            </p:cNvSpPr>
            <p:nvPr/>
          </p:nvSpPr>
          <p:spPr bwMode="auto">
            <a:xfrm>
              <a:off x="1142976" y="1928802"/>
              <a:ext cx="2619375" cy="27699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defTabSz="503238" eaLnBrk="0" hangingPunct="0">
                <a:buClr>
                  <a:schemeClr val="accent1"/>
                </a:buClr>
                <a:buSzPct val="200000"/>
                <a:buFont typeface="Arial" charset="0"/>
                <a:buNone/>
              </a:pPr>
              <a:r>
                <a:rPr lang="en-US" dirty="0">
                  <a:solidFill>
                    <a:schemeClr val="accent1"/>
                  </a:solidFill>
                  <a:cs typeface="Arial" pitchFamily="34" charset="0"/>
                </a:rPr>
                <a:t>Gefahrstoffbezeichnung</a:t>
              </a:r>
              <a:endParaRPr lang="de-DE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13" name="Text Box 7"/>
            <p:cNvSpPr txBox="1">
              <a:spLocks noChangeArrowheads="1"/>
            </p:cNvSpPr>
            <p:nvPr/>
          </p:nvSpPr>
          <p:spPr bwMode="auto">
            <a:xfrm>
              <a:off x="1142976" y="2500306"/>
              <a:ext cx="2251075" cy="49859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defTabSz="503238" eaLnBrk="0" hangingPunct="0">
                <a:lnSpc>
                  <a:spcPct val="90000"/>
                </a:lnSpc>
                <a:buClr>
                  <a:schemeClr val="accent1"/>
                </a:buClr>
                <a:buSzPct val="200000"/>
                <a:buFont typeface="Arial" charset="0"/>
                <a:buNone/>
              </a:pPr>
              <a:r>
                <a:rPr lang="en-US" dirty="0" err="1">
                  <a:solidFill>
                    <a:schemeClr val="accent1"/>
                  </a:solidFill>
                  <a:cs typeface="Arial" pitchFamily="34" charset="0"/>
                </a:rPr>
                <a:t>Gefahr</a:t>
              </a:r>
              <a:r>
                <a:rPr lang="en-US" dirty="0">
                  <a:solidFill>
                    <a:schemeClr val="accent1"/>
                  </a:solidFill>
                  <a:cs typeface="Arial" pitchFamily="34" charset="0"/>
                </a:rPr>
                <a:t> für Mensch und Umwelt</a:t>
              </a:r>
              <a:endParaRPr lang="de-DE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14" name="Text Box 8"/>
            <p:cNvSpPr txBox="1">
              <a:spLocks noChangeArrowheads="1"/>
            </p:cNvSpPr>
            <p:nvPr/>
          </p:nvSpPr>
          <p:spPr bwMode="auto">
            <a:xfrm>
              <a:off x="1142976" y="3357562"/>
              <a:ext cx="2619375" cy="49859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defTabSz="503238" eaLnBrk="0" hangingPunct="0">
                <a:lnSpc>
                  <a:spcPct val="90000"/>
                </a:lnSpc>
                <a:buClr>
                  <a:schemeClr val="accent1"/>
                </a:buClr>
                <a:buSzPct val="200000"/>
                <a:buFont typeface="Arial" charset="0"/>
                <a:buNone/>
              </a:pPr>
              <a:r>
                <a:rPr lang="en-US" dirty="0" err="1">
                  <a:solidFill>
                    <a:schemeClr val="accent1"/>
                  </a:solidFill>
                  <a:cs typeface="Arial" pitchFamily="34" charset="0"/>
                </a:rPr>
                <a:t>Verhaltensregeln</a:t>
              </a:r>
              <a:r>
                <a:rPr lang="en-US" dirty="0">
                  <a:solidFill>
                    <a:schemeClr val="accent1"/>
                  </a:solidFill>
                  <a:cs typeface="Arial" pitchFamily="34" charset="0"/>
                </a:rPr>
                <a:t> und </a:t>
              </a:r>
              <a:r>
                <a:rPr lang="en-US">
                  <a:solidFill>
                    <a:schemeClr val="accent1"/>
                  </a:solidFill>
                  <a:cs typeface="Arial" pitchFamily="34" charset="0"/>
                </a:rPr>
                <a:t>Schutzmaßnahmen</a:t>
              </a:r>
              <a:endParaRPr lang="de-DE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142976" y="5779169"/>
              <a:ext cx="2468563" cy="24929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defTabSz="503238" eaLnBrk="0" hangingPunct="0">
                <a:lnSpc>
                  <a:spcPct val="90000"/>
                </a:lnSpc>
                <a:buClr>
                  <a:schemeClr val="accent1"/>
                </a:buClr>
                <a:buSzPct val="200000"/>
                <a:buFont typeface="Arial" charset="0"/>
                <a:buNone/>
              </a:pPr>
              <a:r>
                <a:rPr lang="en-US" dirty="0">
                  <a:solidFill>
                    <a:schemeClr val="accent1"/>
                  </a:solidFill>
                  <a:cs typeface="Arial" pitchFamily="34" charset="0"/>
                </a:rPr>
                <a:t>Sachgerechte Entsorgung</a:t>
              </a:r>
              <a:endParaRPr lang="de-DE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16" name="Text Box 10"/>
            <p:cNvSpPr txBox="1">
              <a:spLocks noChangeArrowheads="1"/>
            </p:cNvSpPr>
            <p:nvPr/>
          </p:nvSpPr>
          <p:spPr bwMode="auto">
            <a:xfrm>
              <a:off x="1142976" y="4321183"/>
              <a:ext cx="2670175" cy="27699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defTabSz="503238" eaLnBrk="0" hangingPunct="0">
                <a:buClr>
                  <a:schemeClr val="accent1"/>
                </a:buClr>
                <a:buSzPct val="200000"/>
                <a:buFont typeface="Arial" charset="0"/>
                <a:buNone/>
              </a:pPr>
              <a:r>
                <a:rPr lang="en-US" dirty="0">
                  <a:solidFill>
                    <a:schemeClr val="accent1"/>
                  </a:solidFill>
                  <a:cs typeface="Arial" pitchFamily="34" charset="0"/>
                </a:rPr>
                <a:t>Verhalten im Gefahrfall</a:t>
              </a:r>
              <a:endParaRPr lang="de-DE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17" name="Text Box 11"/>
            <p:cNvSpPr txBox="1">
              <a:spLocks noChangeArrowheads="1"/>
            </p:cNvSpPr>
            <p:nvPr/>
          </p:nvSpPr>
          <p:spPr bwMode="auto">
            <a:xfrm>
              <a:off x="1144564" y="5107001"/>
              <a:ext cx="2466975" cy="27699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defTabSz="503238" eaLnBrk="0" hangingPunct="0">
                <a:buClr>
                  <a:schemeClr val="accent1"/>
                </a:buClr>
                <a:buSzPct val="200000"/>
                <a:buFont typeface="Arial" charset="0"/>
                <a:buNone/>
              </a:pPr>
              <a:r>
                <a:rPr lang="en-US" dirty="0">
                  <a:solidFill>
                    <a:schemeClr val="accent1"/>
                  </a:solidFill>
                  <a:cs typeface="Arial" pitchFamily="34" charset="0"/>
                </a:rPr>
                <a:t>Erste Hilfe</a:t>
              </a:r>
              <a:endParaRPr lang="de-DE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pic>
          <p:nvPicPr>
            <p:cNvPr id="18" name="Grafik 13" descr="BA_Muster_Methanol.png"/>
            <p:cNvPicPr>
              <a:picLocks noChangeAspect="1"/>
            </p:cNvPicPr>
            <p:nvPr/>
          </p:nvPicPr>
          <p:blipFill>
            <a:blip r:embed="rId3" cstate="print"/>
            <a:srcRect l="8771" t="4166" r="4354" b="8333"/>
            <a:stretch>
              <a:fillRect/>
            </a:stretch>
          </p:blipFill>
          <p:spPr>
            <a:xfrm>
              <a:off x="4479899" y="1214422"/>
              <a:ext cx="3571900" cy="5085417"/>
            </a:xfrm>
            <a:prstGeom prst="rect">
              <a:avLst/>
            </a:prstGeom>
          </p:spPr>
        </p:pic>
        <p:sp>
          <p:nvSpPr>
            <p:cNvPr id="19" name="Pfeil nach rechts 18"/>
            <p:cNvSpPr/>
            <p:nvPr/>
          </p:nvSpPr>
          <p:spPr>
            <a:xfrm>
              <a:off x="3694081" y="1428736"/>
              <a:ext cx="571504" cy="28575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0" name="Pfeil nach rechts 19"/>
            <p:cNvSpPr/>
            <p:nvPr/>
          </p:nvSpPr>
          <p:spPr>
            <a:xfrm>
              <a:off x="3694081" y="1928802"/>
              <a:ext cx="571504" cy="28575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1" name="Pfeil nach rechts 20"/>
            <p:cNvSpPr/>
            <p:nvPr/>
          </p:nvSpPr>
          <p:spPr>
            <a:xfrm>
              <a:off x="3694081" y="2571744"/>
              <a:ext cx="571504" cy="28575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2" name="Pfeil nach rechts 21"/>
            <p:cNvSpPr/>
            <p:nvPr/>
          </p:nvSpPr>
          <p:spPr>
            <a:xfrm>
              <a:off x="3694081" y="3429000"/>
              <a:ext cx="571504" cy="28575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3" name="Pfeil nach rechts 22"/>
            <p:cNvSpPr/>
            <p:nvPr/>
          </p:nvSpPr>
          <p:spPr>
            <a:xfrm>
              <a:off x="3694081" y="4286256"/>
              <a:ext cx="571504" cy="28575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4" name="Pfeil nach rechts 23"/>
            <p:cNvSpPr/>
            <p:nvPr/>
          </p:nvSpPr>
          <p:spPr>
            <a:xfrm>
              <a:off x="3694081" y="5072074"/>
              <a:ext cx="571504" cy="28575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5" name="Pfeil nach rechts 24"/>
            <p:cNvSpPr/>
            <p:nvPr/>
          </p:nvSpPr>
          <p:spPr>
            <a:xfrm>
              <a:off x="3694081" y="5786454"/>
              <a:ext cx="571504" cy="28575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xmlns="" id="{665668B3-023C-44BC-9F83-26D66E4E3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15</a:t>
            </a:fld>
            <a:endParaRPr lang="de-DE" dirty="0"/>
          </a:p>
        </p:txBody>
      </p:sp>
      <p:sp>
        <p:nvSpPr>
          <p:cNvPr id="26" name="Fußzeilenplatzhalter 2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20672470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8001" y="1628775"/>
            <a:ext cx="8208455" cy="4508500"/>
          </a:xfrm>
        </p:spPr>
        <p:txBody>
          <a:bodyPr/>
          <a:lstStyle/>
          <a:p>
            <a:pPr marL="342900" lvl="1" indent="-342900">
              <a:spcBef>
                <a:spcPts val="600"/>
              </a:spcBef>
              <a:buFont typeface="+mj-lt"/>
              <a:buAutoNum type="arabicPeriod"/>
            </a:pPr>
            <a:r>
              <a:rPr lang="de-DE" sz="1800" dirty="0"/>
              <a:t>Möglichst auf Tätigkeiten mit Gefahrstoffen verzichten.</a:t>
            </a:r>
          </a:p>
          <a:p>
            <a:pPr marL="342900" lvl="1" indent="-342900">
              <a:spcBef>
                <a:spcPts val="600"/>
              </a:spcBef>
              <a:buFont typeface="+mj-lt"/>
              <a:buAutoNum type="arabicPeriod"/>
            </a:pPr>
            <a:r>
              <a:rPr lang="de-DE" sz="1800" dirty="0"/>
              <a:t>Gefahrstoffumgang nur mit ausreichenden Kenntnissen um die Gefahr.</a:t>
            </a:r>
          </a:p>
          <a:p>
            <a:pPr marL="342900" lvl="1" indent="-342900">
              <a:spcBef>
                <a:spcPts val="600"/>
              </a:spcBef>
              <a:buFont typeface="+mj-lt"/>
              <a:buAutoNum type="arabicPeriod"/>
            </a:pPr>
            <a:r>
              <a:rPr lang="de-DE" sz="1800" dirty="0"/>
              <a:t>Gefahrstoffe sind stets bestimmungsgemäß zu verwenden.</a:t>
            </a:r>
          </a:p>
          <a:p>
            <a:pPr marL="342900" lvl="1" indent="-342900">
              <a:spcBef>
                <a:spcPts val="600"/>
              </a:spcBef>
              <a:buFont typeface="+mj-lt"/>
              <a:buAutoNum type="arabicPeriod"/>
            </a:pPr>
            <a:r>
              <a:rPr lang="de-DE" sz="1800" dirty="0"/>
              <a:t>Erforderliche Schutzmaßnahmen sind stets anzuwenden.</a:t>
            </a:r>
          </a:p>
          <a:p>
            <a:pPr marL="342900" lvl="1" indent="-342900">
              <a:spcBef>
                <a:spcPts val="600"/>
              </a:spcBef>
              <a:buFont typeface="+mj-lt"/>
              <a:buAutoNum type="arabicPeriod"/>
            </a:pPr>
            <a:r>
              <a:rPr lang="de-DE" sz="1800" dirty="0"/>
              <a:t>Bei Gefahrstoffen mit geringer Gefährdung die Gebrauchsanweisung und Kennzeichnung beachten.</a:t>
            </a:r>
          </a:p>
          <a:p>
            <a:pPr marL="342900" lvl="1" indent="-342900">
              <a:spcBef>
                <a:spcPts val="600"/>
              </a:spcBef>
              <a:buFont typeface="+mj-lt"/>
              <a:buAutoNum type="arabicPeriod"/>
            </a:pPr>
            <a:r>
              <a:rPr lang="de-DE" sz="1800" dirty="0"/>
              <a:t>Bei jeder Tätigkeit mit Gefahrstoffen: vor Arbeitsaufnahme die Unterweisung und Betriebsanweisung beachten.</a:t>
            </a:r>
          </a:p>
          <a:p>
            <a:pPr marL="342900" lvl="1" indent="-342900">
              <a:spcBef>
                <a:spcPts val="600"/>
              </a:spcBef>
              <a:buFont typeface="+mj-lt"/>
              <a:buAutoNum type="arabicPeriod"/>
            </a:pPr>
            <a:r>
              <a:rPr lang="de-DE" sz="1800" dirty="0"/>
              <a:t>Haut- und Augenkontakt mit Gefahrstoffen vermeiden.</a:t>
            </a:r>
          </a:p>
          <a:p>
            <a:pPr marL="342900" lvl="1" indent="-342900">
              <a:spcBef>
                <a:spcPts val="600"/>
              </a:spcBef>
              <a:buFont typeface="+mj-lt"/>
              <a:buAutoNum type="arabicPeriod"/>
            </a:pPr>
            <a:r>
              <a:rPr lang="de-DE" sz="1800" dirty="0"/>
              <a:t>Die Gebinde nach Gebrauch verschließen, um unnötige Freisetzung zu vermeiden.</a:t>
            </a:r>
          </a:p>
          <a:p>
            <a:pPr marL="342900" lvl="1" indent="-342900">
              <a:spcBef>
                <a:spcPts val="600"/>
              </a:spcBef>
              <a:buFont typeface="+mj-lt"/>
              <a:buAutoNum type="arabicPeriod"/>
            </a:pPr>
            <a:r>
              <a:rPr lang="de-DE" sz="1800" dirty="0"/>
              <a:t>Störungen umgehend melden.</a:t>
            </a:r>
          </a:p>
          <a:p>
            <a:pPr marL="342900" lvl="1" indent="-342900">
              <a:spcBef>
                <a:spcPts val="600"/>
              </a:spcBef>
              <a:buFont typeface="+mj-lt"/>
              <a:buAutoNum type="arabicPeriod"/>
            </a:pPr>
            <a:r>
              <a:rPr lang="de-DE" sz="1800" dirty="0"/>
              <a:t>Weder Menschen noch die Natur gefährden.</a:t>
            </a:r>
          </a:p>
          <a:p>
            <a:pPr marL="342900" lvl="1" indent="-342900">
              <a:spcBef>
                <a:spcPts val="600"/>
              </a:spcBef>
              <a:buFont typeface="+mj-lt"/>
              <a:buAutoNum type="arabicPeriod"/>
            </a:pPr>
            <a:r>
              <a:rPr lang="de-DE" sz="1800" dirty="0"/>
              <a:t> Gefahrstoffe nur in geeigneten Behältern lagern (nicht in Trinkgefäßen!).</a:t>
            </a:r>
          </a:p>
          <a:p>
            <a:pPr marL="216000" lvl="1"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de-DE" altLang="de-DE" sz="1800" dirty="0">
              <a:sym typeface="Monotype Sorts"/>
            </a:endParaRPr>
          </a:p>
          <a:p>
            <a:pPr marL="0" lvl="1" indent="0">
              <a:spcBef>
                <a:spcPts val="0"/>
              </a:spcBef>
              <a:buNone/>
            </a:pPr>
            <a:endParaRPr lang="de-DE" altLang="de-DE" sz="1500" dirty="0">
              <a:latin typeface="Verdana" charset="0"/>
            </a:endParaRPr>
          </a:p>
          <a:p>
            <a:pPr>
              <a:spcBef>
                <a:spcPts val="0"/>
              </a:spcBef>
              <a:buNone/>
            </a:pPr>
            <a:endParaRPr lang="de-DE" altLang="de-DE" sz="1500" dirty="0">
              <a:latin typeface="Verdana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de-DE" sz="1800" dirty="0"/>
          </a:p>
          <a:p>
            <a:pPr>
              <a:spcBef>
                <a:spcPts val="0"/>
              </a:spcBef>
            </a:pPr>
            <a:endParaRPr lang="de-DE" sz="1800" dirty="0"/>
          </a:p>
          <a:p>
            <a:endParaRPr lang="de-DE" sz="1800" dirty="0"/>
          </a:p>
          <a:p>
            <a:endParaRPr lang="de-DE" sz="1800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468000" y="260648"/>
            <a:ext cx="8136000" cy="736552"/>
          </a:xfrm>
        </p:spPr>
        <p:txBody>
          <a:bodyPr/>
          <a:lstStyle/>
          <a:p>
            <a:r>
              <a:rPr lang="de-DE" dirty="0"/>
              <a:t>11 wichtige Regeln für den Schutz!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829E1AA8-F0CD-4620-AEA9-C68C6A945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16</a:t>
            </a:fld>
            <a:endParaRPr lang="de-DE" dirty="0"/>
          </a:p>
        </p:txBody>
      </p:sp>
      <p:sp>
        <p:nvSpPr>
          <p:cNvPr id="7" name="Fußzeilenplatzhalter 2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12978935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2"/>
          <p:cNvSpPr txBox="1">
            <a:spLocks/>
          </p:cNvSpPr>
          <p:nvPr/>
        </p:nvSpPr>
        <p:spPr>
          <a:xfrm>
            <a:off x="751924" y="1556792"/>
            <a:ext cx="8068548" cy="118937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Vielen Dank für Ihre Aufmerksamkeit</a:t>
            </a:r>
            <a:endParaRPr kumimoji="0" lang="de-DE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4146632"/>
      </p:ext>
    </p:extLst>
  </p:cSld>
  <p:clrMapOvr>
    <a:masterClrMapping/>
  </p:clrMapOvr>
</p:sld>
</file>

<file path=ppt/theme/theme1.xml><?xml version="1.0" encoding="utf-8"?>
<a:theme xmlns:a="http://schemas.openxmlformats.org/drawingml/2006/main" name="VNR">
  <a:themeElements>
    <a:clrScheme name="Rhea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VNR-Fon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1"/>
          </a:solidFill>
        </a:ln>
      </a:spPr>
      <a:bodyPr rtlCol="0" anchor="ctr"/>
      <a:lstStyle>
        <a:defPPr>
          <a:defRPr sz="200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 smtClean="0">
            <a:solidFill>
              <a:schemeClr val="accent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">
  <a:themeElements>
    <a:clrScheme name="VNR-Color">
      <a:dk1>
        <a:srgbClr val="2D2D2A"/>
      </a:dk1>
      <a:lt1>
        <a:sysClr val="window" lastClr="FFFFFF"/>
      </a:lt1>
      <a:dk2>
        <a:srgbClr val="696969"/>
      </a:dk2>
      <a:lt2>
        <a:srgbClr val="DCDCDC"/>
      </a:lt2>
      <a:accent1>
        <a:srgbClr val="254061"/>
      </a:accent1>
      <a:accent2>
        <a:srgbClr val="0E61A5"/>
      </a:accent2>
      <a:accent3>
        <a:srgbClr val="648D9F"/>
      </a:accent3>
      <a:accent4>
        <a:srgbClr val="B0CAD4"/>
      </a:accent4>
      <a:accent5>
        <a:srgbClr val="A5A5A5"/>
      </a:accent5>
      <a:accent6>
        <a:srgbClr val="A50303"/>
      </a:accent6>
      <a:hlink>
        <a:srgbClr val="254061"/>
      </a:hlink>
      <a:folHlink>
        <a:srgbClr val="989891"/>
      </a:folHlink>
    </a:clrScheme>
    <a:fontScheme name="VNR-Fon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VNR-Color">
      <a:dk1>
        <a:srgbClr val="2D2D2A"/>
      </a:dk1>
      <a:lt1>
        <a:sysClr val="window" lastClr="FFFFFF"/>
      </a:lt1>
      <a:dk2>
        <a:srgbClr val="696969"/>
      </a:dk2>
      <a:lt2>
        <a:srgbClr val="DCDCDC"/>
      </a:lt2>
      <a:accent1>
        <a:srgbClr val="254061"/>
      </a:accent1>
      <a:accent2>
        <a:srgbClr val="0E61A5"/>
      </a:accent2>
      <a:accent3>
        <a:srgbClr val="648D9F"/>
      </a:accent3>
      <a:accent4>
        <a:srgbClr val="B0CAD4"/>
      </a:accent4>
      <a:accent5>
        <a:srgbClr val="A5A5A5"/>
      </a:accent5>
      <a:accent6>
        <a:srgbClr val="A50303"/>
      </a:accent6>
      <a:hlink>
        <a:srgbClr val="254061"/>
      </a:hlink>
      <a:folHlink>
        <a:srgbClr val="989891"/>
      </a:folHlink>
    </a:clrScheme>
    <a:fontScheme name="VNR-Fon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VNR_Vorlage</Template>
  <TotalTime>0</TotalTime>
  <Words>705</Words>
  <Application>Microsoft Office PowerPoint</Application>
  <PresentationFormat>Bildschirmpräsentation (4:3)</PresentationFormat>
  <Paragraphs>193</Paragraphs>
  <Slides>17</Slides>
  <Notes>17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18" baseType="lpstr">
      <vt:lpstr>VNR</vt:lpstr>
      <vt:lpstr>Gefahrstoffe</vt:lpstr>
      <vt:lpstr>Definition von Gefahrstoffen</vt:lpstr>
      <vt:lpstr>Welche Erscheinungsformen sind bekannt?</vt:lpstr>
      <vt:lpstr>Aufnahmewege von Gefahrstoffen</vt:lpstr>
      <vt:lpstr>Aufnahmeweg: Haut</vt:lpstr>
      <vt:lpstr>Aufnahmeweg: Atmungsorgane</vt:lpstr>
      <vt:lpstr>Diese Zeichen muss man kennen</vt:lpstr>
      <vt:lpstr>Gefährlichkeitsmerkmale und Gefahrenpiktogramme</vt:lpstr>
      <vt:lpstr>Gefährlichkeitsmerkmale und Gefahrenpiktogramme</vt:lpstr>
      <vt:lpstr>Gefährlichkeitsmerkmale und Gefahrenpiktogramme</vt:lpstr>
      <vt:lpstr>Gefährlichkeitsmerkmale und Gefahrenpiktogramme</vt:lpstr>
      <vt:lpstr>Kennzeichnung von Gefahrstoffen</vt:lpstr>
      <vt:lpstr>Kennzeichnung von Gefahrstoffen</vt:lpstr>
      <vt:lpstr>Ein Sicherheitsdatenblatt hat immer 16 Punkte:</vt:lpstr>
      <vt:lpstr>Betriebsanweisung</vt:lpstr>
      <vt:lpstr>11 wichtige Regeln für den Schutz!</vt:lpstr>
      <vt:lpstr>Folie 17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Biberdorf</dc:creator>
  <cp:lastModifiedBy>Steffen</cp:lastModifiedBy>
  <cp:revision>149</cp:revision>
  <dcterms:created xsi:type="dcterms:W3CDTF">2015-01-22T00:01:03Z</dcterms:created>
  <dcterms:modified xsi:type="dcterms:W3CDTF">2026-09-27T22:10:36Z</dcterms:modified>
</cp:coreProperties>
</file>