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6"/>
  </p:notesMasterIdLst>
  <p:handoutMasterIdLst>
    <p:handoutMasterId r:id="rId17"/>
  </p:handoutMasterIdLst>
  <p:sldIdLst>
    <p:sldId id="365" r:id="rId2"/>
    <p:sldId id="370" r:id="rId3"/>
    <p:sldId id="369" r:id="rId4"/>
    <p:sldId id="376" r:id="rId5"/>
    <p:sldId id="380" r:id="rId6"/>
    <p:sldId id="374" r:id="rId7"/>
    <p:sldId id="373" r:id="rId8"/>
    <p:sldId id="382" r:id="rId9"/>
    <p:sldId id="381" r:id="rId10"/>
    <p:sldId id="377" r:id="rId11"/>
    <p:sldId id="372" r:id="rId12"/>
    <p:sldId id="378" r:id="rId13"/>
    <p:sldId id="379" r:id="rId14"/>
    <p:sldId id="368" r:id="rId15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567">
          <p15:clr>
            <a:srgbClr val="A4A3A4"/>
          </p15:clr>
        </p15:guide>
        <p15:guide id="2" orient="horz" pos="2744">
          <p15:clr>
            <a:srgbClr val="A4A3A4"/>
          </p15:clr>
        </p15:guide>
        <p15:guide id="3" orient="horz" pos="5193">
          <p15:clr>
            <a:srgbClr val="A4A3A4"/>
          </p15:clr>
        </p15:guide>
        <p15:guide id="4" pos="346">
          <p15:clr>
            <a:srgbClr val="A4A3A4"/>
          </p15:clr>
        </p15:guide>
        <p15:guide id="5" pos="3974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125C36"/>
    <a:srgbClr val="0E61A5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317" autoAdjust="0"/>
    <p:restoredTop sz="78896" autoAdjust="0"/>
  </p:normalViewPr>
  <p:slideViewPr>
    <p:cSldViewPr>
      <p:cViewPr varScale="1">
        <p:scale>
          <a:sx n="53" d="100"/>
          <a:sy n="53" d="100"/>
        </p:scale>
        <p:origin x="-1956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>
      <p:cViewPr varScale="1">
        <p:scale>
          <a:sx n="71" d="100"/>
          <a:sy n="71" d="100"/>
        </p:scale>
        <p:origin x="2923" y="58"/>
      </p:cViewPr>
      <p:guideLst>
        <p:guide orient="horz" pos="567"/>
        <p:guide orient="horz" pos="2744"/>
        <p:guide orient="horz" pos="5193"/>
        <p:guide pos="346"/>
        <p:guide pos="3974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5734800" cy="403200"/>
          </a:xfrm>
          <a:prstGeom prst="rect">
            <a:avLst/>
          </a:prstGeom>
          <a:solidFill>
            <a:schemeClr val="accent2"/>
          </a:solidFill>
        </p:spPr>
        <p:txBody>
          <a:bodyPr vert="horz" lIns="540000" tIns="45720" rIns="91440" bIns="45720" rtlCol="0" anchor="ctr"/>
          <a:lstStyle>
            <a:lvl1pPr algn="l">
              <a:defRPr sz="1200"/>
            </a:lvl1pPr>
          </a:lstStyle>
          <a:p>
            <a:endParaRPr lang="de-DE">
              <a:solidFill>
                <a:schemeClr val="bg1"/>
              </a:solidFill>
            </a:endParaRPr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5878800" y="0"/>
            <a:ext cx="979200" cy="403200"/>
          </a:xfrm>
          <a:prstGeom prst="rect">
            <a:avLst/>
          </a:prstGeom>
          <a:solidFill>
            <a:schemeClr val="bg2"/>
          </a:solidFill>
        </p:spPr>
        <p:txBody>
          <a:bodyPr vert="horz" lIns="91440" tIns="45720" rIns="91440" bIns="45720" rtlCol="0" anchor="ctr" anchorCtr="0"/>
          <a:lstStyle>
            <a:lvl1pPr algn="r">
              <a:defRPr sz="1200"/>
            </a:lvl1pPr>
          </a:lstStyle>
          <a:p>
            <a:fld id="{F29BFF75-E182-4EE8-AA68-3F03A780E5F7}" type="datetimeFigureOut">
              <a:rPr lang="de-DE" smtClean="0">
                <a:solidFill>
                  <a:schemeClr val="accent1"/>
                </a:solidFill>
              </a:rPr>
              <a:pPr/>
              <a:t>28.09.2026</a:t>
            </a:fld>
            <a:endParaRPr lang="de-DE">
              <a:solidFill>
                <a:schemeClr val="accent1"/>
              </a:solidFill>
            </a:endParaRPr>
          </a:p>
        </p:txBody>
      </p:sp>
      <p:sp>
        <p:nvSpPr>
          <p:cNvPr id="9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550800" y="8770458"/>
            <a:ext cx="547200" cy="352800"/>
          </a:xfrm>
          <a:prstGeom prst="rect">
            <a:avLst/>
          </a:prstGeom>
        </p:spPr>
        <p:txBody>
          <a:bodyPr vert="horz" lIns="91440" tIns="45720" rIns="91440" bIns="45720" rtlCol="0" anchor="ctr" anchorCtr="0"/>
          <a:lstStyle>
            <a:lvl1pPr algn="r">
              <a:defRPr sz="1200"/>
            </a:lvl1pPr>
          </a:lstStyle>
          <a:p>
            <a:pPr algn="l"/>
            <a:fld id="{253BB6F2-03BD-4F8F-B311-62B418DAEEDF}" type="slidenum">
              <a:rPr lang="de-DE" smtClean="0">
                <a:solidFill>
                  <a:schemeClr val="accent1"/>
                </a:solidFill>
              </a:rPr>
              <a:pPr algn="l"/>
              <a:t>‹Nr.›</a:t>
            </a:fld>
            <a:endParaRPr lang="de-DE">
              <a:solidFill>
                <a:schemeClr val="accent1"/>
              </a:solidFill>
            </a:endParaRPr>
          </a:p>
        </p:txBody>
      </p:sp>
      <p:pic>
        <p:nvPicPr>
          <p:cNvPr id="10" name="Grafik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2515" y="8766858"/>
            <a:ext cx="2084117" cy="360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67632903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5733256" cy="404664"/>
          </a:xfrm>
          <a:prstGeom prst="rect">
            <a:avLst/>
          </a:prstGeom>
          <a:solidFill>
            <a:schemeClr val="accent2"/>
          </a:solidFill>
        </p:spPr>
        <p:txBody>
          <a:bodyPr vert="horz" lIns="54000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5877272" y="0"/>
            <a:ext cx="979140" cy="404664"/>
          </a:xfrm>
          <a:prstGeom prst="rect">
            <a:avLst/>
          </a:prstGeom>
          <a:solidFill>
            <a:schemeClr val="bg2"/>
          </a:solidFill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fld id="{F726AE14-046B-45DB-B2A1-C1397E5D8E1C}" type="datetimeFigureOut">
              <a:rPr lang="de-DE" smtClean="0"/>
              <a:pPr/>
              <a:t>28.09.2026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542083" y="812476"/>
            <a:ext cx="5191173" cy="3893380"/>
          </a:xfrm>
          <a:prstGeom prst="rect">
            <a:avLst/>
          </a:prstGeom>
          <a:noFill/>
          <a:ln w="6350">
            <a:solidFill>
              <a:schemeClr val="accent1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542083" y="4932040"/>
            <a:ext cx="5191173" cy="345638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</p:txBody>
      </p:sp>
      <p:sp>
        <p:nvSpPr>
          <p:cNvPr id="10" name="Foliennummernplatzhalter 4"/>
          <p:cNvSpPr>
            <a:spLocks noGrp="1"/>
          </p:cNvSpPr>
          <p:nvPr>
            <p:ph type="sldNum" sz="quarter" idx="5"/>
          </p:nvPr>
        </p:nvSpPr>
        <p:spPr>
          <a:xfrm>
            <a:off x="550800" y="8770458"/>
            <a:ext cx="547200" cy="352800"/>
          </a:xfrm>
          <a:prstGeom prst="rect">
            <a:avLst/>
          </a:prstGeom>
        </p:spPr>
        <p:txBody>
          <a:bodyPr vert="horz" lIns="91440" tIns="45720" rIns="91440" bIns="45720" rtlCol="0" anchor="ctr" anchorCtr="0"/>
          <a:lstStyle>
            <a:lvl1pPr algn="r">
              <a:defRPr sz="1200"/>
            </a:lvl1pPr>
          </a:lstStyle>
          <a:p>
            <a:pPr algn="l"/>
            <a:fld id="{253BB6F2-03BD-4F8F-B311-62B418DAEEDF}" type="slidenum">
              <a:rPr lang="de-DE" smtClean="0">
                <a:solidFill>
                  <a:schemeClr val="accent1"/>
                </a:solidFill>
              </a:rPr>
              <a:pPr algn="l"/>
              <a:t>‹Nr.›</a:t>
            </a:fld>
            <a:endParaRPr lang="de-DE">
              <a:solidFill>
                <a:schemeClr val="accent1"/>
              </a:solidFill>
            </a:endParaRPr>
          </a:p>
        </p:txBody>
      </p:sp>
      <p:pic>
        <p:nvPicPr>
          <p:cNvPr id="11" name="Grafik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2515" y="8766858"/>
            <a:ext cx="2084117" cy="360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4765178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177800" indent="-177800" algn="l" defTabSz="914400" rtl="0" eaLnBrk="1" latinLnBrk="0" hangingPunct="1">
      <a:buFont typeface="Wingdings" panose="05000000000000000000" pitchFamily="2" charset="2"/>
      <a:buChar char="§"/>
      <a:defRPr sz="1200" kern="1200">
        <a:solidFill>
          <a:schemeClr val="accent1"/>
        </a:solidFill>
        <a:latin typeface="+mn-lt"/>
        <a:ea typeface="+mn-ea"/>
        <a:cs typeface="+mn-cs"/>
      </a:defRPr>
    </a:lvl1pPr>
    <a:lvl2pPr marL="355600" indent="-177800" algn="l" defTabSz="914400" rtl="0" eaLnBrk="1" latinLnBrk="0" hangingPunct="1">
      <a:buFont typeface="Arial" panose="020B0604020202020204" pitchFamily="34" charset="0"/>
      <a:buChar char="•"/>
      <a:defRPr sz="1200" kern="1200">
        <a:solidFill>
          <a:schemeClr val="accent1"/>
        </a:solidFill>
        <a:latin typeface="+mn-lt"/>
        <a:ea typeface="+mn-ea"/>
        <a:cs typeface="+mn-cs"/>
      </a:defRPr>
    </a:lvl2pPr>
    <a:lvl3pPr marL="534988" indent="-179388" algn="l" defTabSz="914400" rtl="0" eaLnBrk="1" latinLnBrk="0" hangingPunct="1">
      <a:buFont typeface="Symbol" panose="05050102010706020507" pitchFamily="18" charset="2"/>
      <a:buChar char="-"/>
      <a:defRPr sz="1050" kern="1200">
        <a:solidFill>
          <a:schemeClr val="accent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541338" y="812800"/>
            <a:ext cx="5191125" cy="389255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>
          <a:xfrm>
            <a:off x="549275" y="8731128"/>
            <a:ext cx="547093" cy="351283"/>
          </a:xfrm>
          <a:prstGeom prst="rect">
            <a:avLst/>
          </a:prstGeom>
        </p:spPr>
        <p:txBody>
          <a:bodyPr/>
          <a:lstStyle/>
          <a:p>
            <a:fld id="{7F407CD1-FDBF-4BA2-B1E3-14367FC4DBB1}" type="slidenum">
              <a:rPr lang="de-DE" smtClean="0"/>
              <a:pPr/>
              <a:t>1</a:t>
            </a:fld>
            <a:endParaRPr lang="de-DE"/>
          </a:p>
        </p:txBody>
      </p:sp>
    </p:spTree>
    <p:extLst>
      <p:ext uri="{BB962C8B-B14F-4D97-AF65-F5344CB8AC3E}">
        <p14:creationId xmlns="" xmlns:p14="http://schemas.microsoft.com/office/powerpoint/2010/main" val="172473662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541338" y="812800"/>
            <a:ext cx="5191125" cy="389255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>
          <a:xfrm>
            <a:off x="549275" y="8731128"/>
            <a:ext cx="547093" cy="351283"/>
          </a:xfrm>
          <a:prstGeom prst="rect">
            <a:avLst/>
          </a:prstGeom>
        </p:spPr>
        <p:txBody>
          <a:bodyPr/>
          <a:lstStyle/>
          <a:p>
            <a:fld id="{7F407CD1-FDBF-4BA2-B1E3-14367FC4DBB1}" type="slidenum">
              <a:rPr lang="de-DE" smtClean="0"/>
              <a:pPr/>
              <a:t>14</a:t>
            </a:fld>
            <a:endParaRPr lang="de-DE"/>
          </a:p>
        </p:txBody>
      </p:sp>
    </p:spTree>
    <p:extLst>
      <p:ext uri="{BB962C8B-B14F-4D97-AF65-F5344CB8AC3E}">
        <p14:creationId xmlns="" xmlns:p14="http://schemas.microsoft.com/office/powerpoint/2010/main" val="19586472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/>
          <p:cNvSpPr/>
          <p:nvPr userDrawn="1"/>
        </p:nvSpPr>
        <p:spPr>
          <a:xfrm>
            <a:off x="0" y="0"/>
            <a:ext cx="9144000" cy="443711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827584" y="2708920"/>
            <a:ext cx="7776666" cy="1189373"/>
          </a:xfrm>
        </p:spPr>
        <p:txBody>
          <a:bodyPr/>
          <a:lstStyle>
            <a:lvl1pPr>
              <a:lnSpc>
                <a:spcPct val="100000"/>
              </a:lnSpc>
              <a:defRPr sz="4000" b="0">
                <a:solidFill>
                  <a:schemeClr val="bg1"/>
                </a:solidFill>
              </a:defRPr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827584" y="4528135"/>
            <a:ext cx="7776666" cy="413033"/>
          </a:xfrm>
        </p:spPr>
        <p:txBody>
          <a:bodyPr>
            <a:noAutofit/>
          </a:bodyPr>
          <a:lstStyle>
            <a:lvl1pPr marL="0" indent="0" algn="l">
              <a:buNone/>
              <a:defRPr sz="1600" cap="all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/>
              <a:t>Formatvorlage des Untertitelmasters durch Klicken bearbeiten</a:t>
            </a:r>
          </a:p>
        </p:txBody>
      </p:sp>
    </p:spTree>
    <p:extLst>
      <p:ext uri="{BB962C8B-B14F-4D97-AF65-F5344CB8AC3E}">
        <p14:creationId xmlns="" xmlns:p14="http://schemas.microsoft.com/office/powerpoint/2010/main" val="7291547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folie mit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hteck 10"/>
          <p:cNvSpPr/>
          <p:nvPr userDrawn="1"/>
        </p:nvSpPr>
        <p:spPr>
          <a:xfrm>
            <a:off x="1683002" y="1628800"/>
            <a:ext cx="7460997" cy="26369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chemeClr val="bg1"/>
              </a:solidFill>
            </a:endParaRPr>
          </a:p>
        </p:txBody>
      </p:sp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831276" y="2160039"/>
            <a:ext cx="6844412" cy="1189373"/>
          </a:xfrm>
        </p:spPr>
        <p:txBody>
          <a:bodyPr anchor="b"/>
          <a:lstStyle>
            <a:lvl1pPr>
              <a:lnSpc>
                <a:spcPct val="100000"/>
              </a:lnSpc>
              <a:defRPr sz="3600" b="0">
                <a:solidFill>
                  <a:schemeClr val="bg1"/>
                </a:solidFill>
              </a:defRPr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831276" y="3456183"/>
            <a:ext cx="6844412" cy="413033"/>
          </a:xfrm>
        </p:spPr>
        <p:txBody>
          <a:bodyPr>
            <a:noAutofit/>
          </a:bodyPr>
          <a:lstStyle>
            <a:lvl1pPr marL="0" indent="0" algn="l">
              <a:buNone/>
              <a:defRPr sz="1600" cap="all" baseline="0">
                <a:solidFill>
                  <a:schemeClr val="bg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/>
              <a:t>Formatvorlage des Untertitelmasters durch Klicken bearbeiten</a:t>
            </a:r>
          </a:p>
        </p:txBody>
      </p:sp>
      <p:sp>
        <p:nvSpPr>
          <p:cNvPr id="12" name="Rechteck 11"/>
          <p:cNvSpPr/>
          <p:nvPr userDrawn="1"/>
        </p:nvSpPr>
        <p:spPr>
          <a:xfrm>
            <a:off x="2923" y="1628800"/>
            <a:ext cx="1609545" cy="2636912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6" name="Bildplatzhalter 5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144000" cy="1558800"/>
          </a:xfrm>
          <a:noFill/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de-DE"/>
              <a:t>Bild durch Klicken auf Symbol hinzufügen</a:t>
            </a:r>
          </a:p>
        </p:txBody>
      </p:sp>
    </p:spTree>
    <p:extLst>
      <p:ext uri="{BB962C8B-B14F-4D97-AF65-F5344CB8AC3E}">
        <p14:creationId xmlns="" xmlns:p14="http://schemas.microsoft.com/office/powerpoint/2010/main" val="25292120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folie ohne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hteck 10"/>
          <p:cNvSpPr/>
          <p:nvPr userDrawn="1"/>
        </p:nvSpPr>
        <p:spPr>
          <a:xfrm>
            <a:off x="1683002" y="1628800"/>
            <a:ext cx="7460997" cy="263691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chemeClr val="bg1"/>
              </a:solidFill>
            </a:endParaRPr>
          </a:p>
        </p:txBody>
      </p:sp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831276" y="2160039"/>
            <a:ext cx="6844412" cy="1189373"/>
          </a:xfrm>
        </p:spPr>
        <p:txBody>
          <a:bodyPr anchor="b"/>
          <a:lstStyle>
            <a:lvl1pPr>
              <a:lnSpc>
                <a:spcPct val="100000"/>
              </a:lnSpc>
              <a:defRPr sz="3600" b="0">
                <a:solidFill>
                  <a:schemeClr val="bg1"/>
                </a:solidFill>
              </a:defRPr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12" name="Rechteck 11"/>
          <p:cNvSpPr/>
          <p:nvPr userDrawn="1"/>
        </p:nvSpPr>
        <p:spPr>
          <a:xfrm>
            <a:off x="2923" y="1628800"/>
            <a:ext cx="1609545" cy="263691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="" xmlns:p14="http://schemas.microsoft.com/office/powerpoint/2010/main" val="17914754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68000" y="1628775"/>
            <a:ext cx="8135937" cy="4508500"/>
          </a:xfrm>
        </p:spPr>
        <p:txBody>
          <a:bodyPr/>
          <a:lstStyle/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8676456" y="6525344"/>
            <a:ext cx="467544" cy="252000"/>
          </a:xfrm>
        </p:spPr>
        <p:txBody>
          <a:bodyPr lIns="72000" rIns="72000"/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fld id="{9564BF1B-7A00-4FDB-9ACC-13A0BEC11AB6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8" name="Titel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7" name="Fußzeilenplatzhalter 1"/>
          <p:cNvSpPr>
            <a:spLocks noGrp="1"/>
          </p:cNvSpPr>
          <p:nvPr>
            <p:ph type="ftr" sz="quarter" idx="13"/>
          </p:nvPr>
        </p:nvSpPr>
        <p:spPr>
          <a:xfrm>
            <a:off x="468000" y="6525344"/>
            <a:ext cx="8002800" cy="252000"/>
          </a:xfrm>
        </p:spPr>
        <p:txBody>
          <a:bodyPr/>
          <a:lstStyle/>
          <a:p>
            <a:r>
              <a:rPr lang="de-DE" dirty="0" smtClean="0"/>
              <a:t>Pflegedienst </a:t>
            </a:r>
            <a:r>
              <a:rPr lang="de-DE" dirty="0" err="1" smtClean="0"/>
              <a:t>Babo</a:t>
            </a:r>
            <a:r>
              <a:rPr lang="de-DE" dirty="0" smtClean="0"/>
              <a:t> - Unterweisung</a:t>
            </a:r>
            <a:endParaRPr lang="de-DE" dirty="0"/>
          </a:p>
        </p:txBody>
      </p:sp>
    </p:spTree>
    <p:extLst>
      <p:ext uri="{BB962C8B-B14F-4D97-AF65-F5344CB8AC3E}">
        <p14:creationId xmlns="" xmlns:p14="http://schemas.microsoft.com/office/powerpoint/2010/main" val="26151032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, Unter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68000" y="1628775"/>
            <a:ext cx="8136000" cy="4507200"/>
          </a:xfrm>
        </p:spPr>
        <p:txBody>
          <a:bodyPr/>
          <a:lstStyle/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64BF1B-7A00-4FDB-9ACC-13A0BEC11AB6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7" name="Textplatzhalt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68000" y="1016553"/>
            <a:ext cx="8136000" cy="360363"/>
          </a:xfrm>
        </p:spPr>
        <p:txBody>
          <a:bodyPr>
            <a:noAutofit/>
          </a:bodyPr>
          <a:lstStyle>
            <a:lvl1pPr marL="0" indent="0">
              <a:buNone/>
              <a:defRPr sz="1800" b="0" i="0" cap="all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/>
              <a:t>Untertitel einfügen</a:t>
            </a:r>
          </a:p>
        </p:txBody>
      </p:sp>
      <p:sp>
        <p:nvSpPr>
          <p:cNvPr id="8" name="Titel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9" name="Fußzeilenplatzhalter 1"/>
          <p:cNvSpPr>
            <a:spLocks noGrp="1"/>
          </p:cNvSpPr>
          <p:nvPr>
            <p:ph type="ftr" sz="quarter" idx="14"/>
          </p:nvPr>
        </p:nvSpPr>
        <p:spPr>
          <a:xfrm>
            <a:off x="468000" y="6525344"/>
            <a:ext cx="8002800" cy="252000"/>
          </a:xfrm>
        </p:spPr>
        <p:txBody>
          <a:bodyPr/>
          <a:lstStyle/>
          <a:p>
            <a:r>
              <a:rPr lang="de-DE" dirty="0" smtClean="0"/>
              <a:t>Pflegedienst </a:t>
            </a:r>
            <a:r>
              <a:rPr lang="de-DE" dirty="0" err="1" smtClean="0"/>
              <a:t>Babo</a:t>
            </a:r>
            <a:r>
              <a:rPr lang="de-DE" dirty="0" smtClean="0"/>
              <a:t> - Unterweisung</a:t>
            </a:r>
            <a:endParaRPr lang="de-DE" dirty="0"/>
          </a:p>
        </p:txBody>
      </p:sp>
    </p:spTree>
    <p:extLst>
      <p:ext uri="{BB962C8B-B14F-4D97-AF65-F5344CB8AC3E}">
        <p14:creationId xmlns="" xmlns:p14="http://schemas.microsoft.com/office/powerpoint/2010/main" val="13097905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64BF1B-7A00-4FDB-9ACC-13A0BEC11AB6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8" name="Inhaltsplatzhalter 7"/>
          <p:cNvSpPr>
            <a:spLocks noGrp="1"/>
          </p:cNvSpPr>
          <p:nvPr>
            <p:ph sz="quarter" idx="13"/>
          </p:nvPr>
        </p:nvSpPr>
        <p:spPr>
          <a:xfrm>
            <a:off x="468313" y="1628775"/>
            <a:ext cx="3888000" cy="4508500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</p:txBody>
      </p:sp>
      <p:sp>
        <p:nvSpPr>
          <p:cNvPr id="9" name="Inhaltsplatzhalter 7"/>
          <p:cNvSpPr>
            <a:spLocks noGrp="1"/>
          </p:cNvSpPr>
          <p:nvPr>
            <p:ph sz="quarter" idx="14"/>
          </p:nvPr>
        </p:nvSpPr>
        <p:spPr>
          <a:xfrm>
            <a:off x="4716016" y="1628775"/>
            <a:ext cx="3888234" cy="4508500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</p:txBody>
      </p:sp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10" name="Fußzeilenplatzhalter 1"/>
          <p:cNvSpPr>
            <a:spLocks noGrp="1"/>
          </p:cNvSpPr>
          <p:nvPr>
            <p:ph type="ftr" sz="quarter" idx="15"/>
          </p:nvPr>
        </p:nvSpPr>
        <p:spPr>
          <a:xfrm>
            <a:off x="468000" y="6525344"/>
            <a:ext cx="8002800" cy="252000"/>
          </a:xfrm>
        </p:spPr>
        <p:txBody>
          <a:bodyPr/>
          <a:lstStyle/>
          <a:p>
            <a:r>
              <a:rPr lang="de-DE" dirty="0" smtClean="0"/>
              <a:t>Pflegedienst </a:t>
            </a:r>
            <a:r>
              <a:rPr lang="de-DE" dirty="0" err="1" smtClean="0"/>
              <a:t>Babo</a:t>
            </a:r>
            <a:r>
              <a:rPr lang="de-DE" dirty="0" smtClean="0"/>
              <a:t> - Unterweisung</a:t>
            </a:r>
            <a:endParaRPr lang="de-DE" dirty="0"/>
          </a:p>
        </p:txBody>
      </p:sp>
    </p:spTree>
    <p:extLst>
      <p:ext uri="{BB962C8B-B14F-4D97-AF65-F5344CB8AC3E}">
        <p14:creationId xmlns="" xmlns:p14="http://schemas.microsoft.com/office/powerpoint/2010/main" val="25856166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wei Inhalte mit Überschrif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/>
          <p:cNvSpPr>
            <a:spLocks noGrp="1"/>
          </p:cNvSpPr>
          <p:nvPr>
            <p:ph type="body" idx="1" hasCustomPrompt="1"/>
          </p:nvPr>
        </p:nvSpPr>
        <p:spPr>
          <a:xfrm>
            <a:off x="468000" y="1628775"/>
            <a:ext cx="3888000" cy="496800"/>
          </a:xfrm>
          <a:solidFill>
            <a:schemeClr val="accent1"/>
          </a:solidFill>
        </p:spPr>
        <p:txBody>
          <a:bodyPr lIns="108000" rIns="108000" anchor="ctr">
            <a:noAutofit/>
          </a:bodyPr>
          <a:lstStyle>
            <a:lvl1pPr marL="0" indent="0">
              <a:buNone/>
              <a:defRPr sz="2000" b="0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Überschrift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 hasCustomPrompt="1"/>
          </p:nvPr>
        </p:nvSpPr>
        <p:spPr>
          <a:xfrm>
            <a:off x="4716250" y="1628775"/>
            <a:ext cx="3888000" cy="496800"/>
          </a:xfrm>
          <a:solidFill>
            <a:schemeClr val="accent2"/>
          </a:solidFill>
        </p:spPr>
        <p:txBody>
          <a:bodyPr lIns="108000" rIns="108000" anchor="ctr">
            <a:noAutofit/>
          </a:bodyPr>
          <a:lstStyle>
            <a:lvl1pPr marL="0" indent="0">
              <a:buNone/>
              <a:defRPr sz="2000" b="0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Überschrift</a:t>
            </a:r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64BF1B-7A00-4FDB-9ACC-13A0BEC11AB6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10" name="Inhaltsplatzhalter 7"/>
          <p:cNvSpPr>
            <a:spLocks noGrp="1"/>
          </p:cNvSpPr>
          <p:nvPr>
            <p:ph sz="quarter" idx="13"/>
          </p:nvPr>
        </p:nvSpPr>
        <p:spPr>
          <a:xfrm>
            <a:off x="468313" y="2141275"/>
            <a:ext cx="3887663" cy="3996000"/>
          </a:xfrm>
          <a:solidFill>
            <a:schemeClr val="accent1">
              <a:lumMod val="20000"/>
              <a:lumOff val="80000"/>
            </a:schemeClr>
          </a:solidFill>
        </p:spPr>
        <p:txBody>
          <a:bodyPr lIns="108000" tIns="144000" rIns="108000" bIns="144000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</p:txBody>
      </p:sp>
      <p:sp>
        <p:nvSpPr>
          <p:cNvPr id="11" name="Inhaltsplatzhalter 7"/>
          <p:cNvSpPr>
            <a:spLocks noGrp="1"/>
          </p:cNvSpPr>
          <p:nvPr>
            <p:ph sz="quarter" idx="14"/>
          </p:nvPr>
        </p:nvSpPr>
        <p:spPr>
          <a:xfrm>
            <a:off x="4716016" y="2141275"/>
            <a:ext cx="3888234" cy="3996000"/>
          </a:xfrm>
          <a:solidFill>
            <a:schemeClr val="accent2">
              <a:lumMod val="20000"/>
              <a:lumOff val="80000"/>
            </a:schemeClr>
          </a:solidFill>
        </p:spPr>
        <p:txBody>
          <a:bodyPr lIns="108000" tIns="144000" rIns="108000" bIns="144000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</p:txBody>
      </p:sp>
      <p:sp>
        <p:nvSpPr>
          <p:cNvPr id="6" name="Titel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12" name="Fußzeilenplatzhalter 1"/>
          <p:cNvSpPr>
            <a:spLocks noGrp="1"/>
          </p:cNvSpPr>
          <p:nvPr>
            <p:ph type="ftr" sz="quarter" idx="15"/>
          </p:nvPr>
        </p:nvSpPr>
        <p:spPr>
          <a:xfrm>
            <a:off x="468000" y="6525344"/>
            <a:ext cx="8002800" cy="252000"/>
          </a:xfrm>
        </p:spPr>
        <p:txBody>
          <a:bodyPr/>
          <a:lstStyle/>
          <a:p>
            <a:r>
              <a:rPr lang="de-DE" dirty="0" smtClean="0"/>
              <a:t>Pflegedienst </a:t>
            </a:r>
            <a:r>
              <a:rPr lang="de-DE" dirty="0" err="1" smtClean="0"/>
              <a:t>Babo</a:t>
            </a:r>
            <a:r>
              <a:rPr lang="de-DE" dirty="0" smtClean="0"/>
              <a:t> - Unterweisung</a:t>
            </a:r>
            <a:endParaRPr lang="de-DE" dirty="0"/>
          </a:p>
        </p:txBody>
      </p:sp>
    </p:spTree>
    <p:extLst>
      <p:ext uri="{BB962C8B-B14F-4D97-AF65-F5344CB8AC3E}">
        <p14:creationId xmlns="" xmlns:p14="http://schemas.microsoft.com/office/powerpoint/2010/main" val="21964642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rei Inhalte mit Überschrif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/>
          <p:cNvSpPr>
            <a:spLocks noGrp="1"/>
          </p:cNvSpPr>
          <p:nvPr>
            <p:ph type="body" idx="1" hasCustomPrompt="1"/>
          </p:nvPr>
        </p:nvSpPr>
        <p:spPr>
          <a:xfrm>
            <a:off x="468000" y="1628775"/>
            <a:ext cx="2628000" cy="496800"/>
          </a:xfrm>
          <a:solidFill>
            <a:schemeClr val="accent1"/>
          </a:solidFill>
        </p:spPr>
        <p:txBody>
          <a:bodyPr lIns="108000" rIns="108000" anchor="ctr">
            <a:noAutofit/>
          </a:bodyPr>
          <a:lstStyle>
            <a:lvl1pPr marL="0" indent="0">
              <a:buNone/>
              <a:defRPr sz="2000" b="0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überschrift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 hasCustomPrompt="1"/>
          </p:nvPr>
        </p:nvSpPr>
        <p:spPr>
          <a:xfrm>
            <a:off x="3222399" y="1628775"/>
            <a:ext cx="2628000" cy="496800"/>
          </a:xfrm>
          <a:solidFill>
            <a:schemeClr val="accent2"/>
          </a:solidFill>
        </p:spPr>
        <p:txBody>
          <a:bodyPr lIns="108000" rIns="108000" anchor="ctr">
            <a:noAutofit/>
          </a:bodyPr>
          <a:lstStyle>
            <a:lvl1pPr marL="0" indent="0">
              <a:buNone/>
              <a:defRPr sz="2000" b="0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überschrift</a:t>
            </a:r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64BF1B-7A00-4FDB-9ACC-13A0BEC11AB6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10" name="Inhaltsplatzhalter 7"/>
          <p:cNvSpPr>
            <a:spLocks noGrp="1"/>
          </p:cNvSpPr>
          <p:nvPr>
            <p:ph sz="quarter" idx="13"/>
          </p:nvPr>
        </p:nvSpPr>
        <p:spPr>
          <a:xfrm>
            <a:off x="468313" y="2141275"/>
            <a:ext cx="2628000" cy="3996000"/>
          </a:xfrm>
          <a:solidFill>
            <a:schemeClr val="accent1">
              <a:lumMod val="20000"/>
              <a:lumOff val="80000"/>
            </a:schemeClr>
          </a:solidFill>
        </p:spPr>
        <p:txBody>
          <a:bodyPr lIns="108000" tIns="144000" rIns="108000" bIns="144000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</p:txBody>
      </p:sp>
      <p:sp>
        <p:nvSpPr>
          <p:cNvPr id="11" name="Inhaltsplatzhalter 7"/>
          <p:cNvSpPr>
            <a:spLocks noGrp="1"/>
          </p:cNvSpPr>
          <p:nvPr>
            <p:ph sz="quarter" idx="14"/>
          </p:nvPr>
        </p:nvSpPr>
        <p:spPr>
          <a:xfrm>
            <a:off x="3222398" y="2141275"/>
            <a:ext cx="2628000" cy="3996000"/>
          </a:xfrm>
          <a:solidFill>
            <a:schemeClr val="accent2">
              <a:lumMod val="20000"/>
              <a:lumOff val="80000"/>
            </a:schemeClr>
          </a:solidFill>
        </p:spPr>
        <p:txBody>
          <a:bodyPr lIns="108000" tIns="144000" rIns="108000" bIns="144000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</p:txBody>
      </p:sp>
      <p:sp>
        <p:nvSpPr>
          <p:cNvPr id="12" name="Textplatzhalter 4"/>
          <p:cNvSpPr>
            <a:spLocks noGrp="1"/>
          </p:cNvSpPr>
          <p:nvPr>
            <p:ph type="body" sz="quarter" idx="15" hasCustomPrompt="1"/>
          </p:nvPr>
        </p:nvSpPr>
        <p:spPr>
          <a:xfrm>
            <a:off x="5976484" y="1628775"/>
            <a:ext cx="2628000" cy="496800"/>
          </a:xfrm>
          <a:solidFill>
            <a:schemeClr val="accent4"/>
          </a:solidFill>
        </p:spPr>
        <p:txBody>
          <a:bodyPr lIns="108000" rIns="108000" anchor="ctr">
            <a:noAutofit/>
          </a:bodyPr>
          <a:lstStyle>
            <a:lvl1pPr marL="0" indent="0">
              <a:buNone/>
              <a:defRPr sz="2000" b="0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überschrift</a:t>
            </a:r>
          </a:p>
        </p:txBody>
      </p:sp>
      <p:sp>
        <p:nvSpPr>
          <p:cNvPr id="13" name="Inhaltsplatzhalter 7"/>
          <p:cNvSpPr>
            <a:spLocks noGrp="1"/>
          </p:cNvSpPr>
          <p:nvPr>
            <p:ph sz="quarter" idx="16"/>
          </p:nvPr>
        </p:nvSpPr>
        <p:spPr>
          <a:xfrm>
            <a:off x="5976484" y="2141275"/>
            <a:ext cx="2628000" cy="3996000"/>
          </a:xfrm>
          <a:solidFill>
            <a:schemeClr val="accent4">
              <a:lumMod val="20000"/>
              <a:lumOff val="80000"/>
            </a:schemeClr>
          </a:solidFill>
        </p:spPr>
        <p:txBody>
          <a:bodyPr lIns="108000" tIns="144000" rIns="108000" bIns="144000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</p:txBody>
      </p:sp>
      <p:sp>
        <p:nvSpPr>
          <p:cNvPr id="6" name="Titel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14" name="Fußzeilenplatzhalter 1"/>
          <p:cNvSpPr>
            <a:spLocks noGrp="1"/>
          </p:cNvSpPr>
          <p:nvPr>
            <p:ph type="ftr" sz="quarter" idx="17"/>
          </p:nvPr>
        </p:nvSpPr>
        <p:spPr>
          <a:xfrm>
            <a:off x="468000" y="6525344"/>
            <a:ext cx="8002800" cy="252000"/>
          </a:xfrm>
        </p:spPr>
        <p:txBody>
          <a:bodyPr/>
          <a:lstStyle/>
          <a:p>
            <a:r>
              <a:rPr lang="de-DE" dirty="0" smtClean="0"/>
              <a:t>Pflegedienst </a:t>
            </a:r>
            <a:r>
              <a:rPr lang="de-DE" dirty="0" err="1" smtClean="0"/>
              <a:t>Babo</a:t>
            </a:r>
            <a:r>
              <a:rPr lang="de-DE" dirty="0" smtClean="0"/>
              <a:t> - Unterweisung</a:t>
            </a:r>
            <a:endParaRPr lang="de-DE" dirty="0"/>
          </a:p>
        </p:txBody>
      </p:sp>
    </p:spTree>
    <p:extLst>
      <p:ext uri="{BB962C8B-B14F-4D97-AF65-F5344CB8AC3E}">
        <p14:creationId xmlns="" xmlns:p14="http://schemas.microsoft.com/office/powerpoint/2010/main" val="22545738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er Inhalte bu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hteck 8"/>
          <p:cNvSpPr/>
          <p:nvPr userDrawn="1"/>
        </p:nvSpPr>
        <p:spPr>
          <a:xfrm>
            <a:off x="4262400" y="1628774"/>
            <a:ext cx="4341850" cy="2340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000"/>
          </a:p>
        </p:txBody>
      </p:sp>
      <p:sp>
        <p:nvSpPr>
          <p:cNvPr id="3" name="Rechteck 2"/>
          <p:cNvSpPr/>
          <p:nvPr userDrawn="1"/>
        </p:nvSpPr>
        <p:spPr>
          <a:xfrm>
            <a:off x="4262400" y="4121275"/>
            <a:ext cx="2088000" cy="2016000"/>
          </a:xfrm>
          <a:prstGeom prst="rect">
            <a:avLst/>
          </a:prstGeom>
          <a:solidFill>
            <a:schemeClr val="accent4"/>
          </a:solidFill>
          <a:ln w="127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000"/>
          </a:p>
        </p:txBody>
      </p:sp>
      <p:sp>
        <p:nvSpPr>
          <p:cNvPr id="2" name="Rechteck 1"/>
          <p:cNvSpPr/>
          <p:nvPr userDrawn="1"/>
        </p:nvSpPr>
        <p:spPr>
          <a:xfrm>
            <a:off x="468000" y="1628775"/>
            <a:ext cx="3672408" cy="4507200"/>
          </a:xfrm>
          <a:prstGeom prst="rect">
            <a:avLst/>
          </a:prstGeom>
          <a:solidFill>
            <a:schemeClr val="accent2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00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564BF1B-7A00-4FDB-9ACC-13A0BEC11AB6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6" name="Inhaltsplatzhalter 5"/>
          <p:cNvSpPr>
            <a:spLocks noGrp="1"/>
          </p:cNvSpPr>
          <p:nvPr>
            <p:ph sz="quarter" idx="12"/>
          </p:nvPr>
        </p:nvSpPr>
        <p:spPr>
          <a:xfrm>
            <a:off x="468000" y="1628775"/>
            <a:ext cx="3672000" cy="4508500"/>
          </a:xfrm>
          <a:noFill/>
        </p:spPr>
        <p:txBody>
          <a:bodyPr lIns="90000" tIns="46800" rIns="90000" bIns="46800"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</p:txBody>
      </p:sp>
      <p:sp>
        <p:nvSpPr>
          <p:cNvPr id="7" name="Titel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12" name="Inhaltsplatzhalter 5"/>
          <p:cNvSpPr>
            <a:spLocks noGrp="1"/>
          </p:cNvSpPr>
          <p:nvPr>
            <p:ph sz="quarter" idx="17"/>
          </p:nvPr>
        </p:nvSpPr>
        <p:spPr>
          <a:xfrm>
            <a:off x="4262400" y="1628775"/>
            <a:ext cx="4341850" cy="2339999"/>
          </a:xfrm>
          <a:noFill/>
        </p:spPr>
        <p:txBody>
          <a:bodyPr lIns="90000" tIns="46800" rIns="90000" bIns="46800"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</p:txBody>
      </p:sp>
      <p:sp>
        <p:nvSpPr>
          <p:cNvPr id="13" name="Rechteck 12"/>
          <p:cNvSpPr/>
          <p:nvPr userDrawn="1"/>
        </p:nvSpPr>
        <p:spPr>
          <a:xfrm>
            <a:off x="6480250" y="4121275"/>
            <a:ext cx="2124000" cy="2016000"/>
          </a:xfrm>
          <a:prstGeom prst="rect">
            <a:avLst/>
          </a:prstGeom>
          <a:solidFill>
            <a:schemeClr val="bg2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000"/>
          </a:p>
        </p:txBody>
      </p:sp>
      <p:sp>
        <p:nvSpPr>
          <p:cNvPr id="16" name="Inhaltsplatzhalter 15"/>
          <p:cNvSpPr>
            <a:spLocks noGrp="1"/>
          </p:cNvSpPr>
          <p:nvPr>
            <p:ph sz="quarter" idx="18"/>
          </p:nvPr>
        </p:nvSpPr>
        <p:spPr>
          <a:xfrm>
            <a:off x="4262400" y="4121275"/>
            <a:ext cx="2088000" cy="201600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</p:txBody>
      </p:sp>
      <p:sp>
        <p:nvSpPr>
          <p:cNvPr id="17" name="Inhaltsplatzhalter 15"/>
          <p:cNvSpPr>
            <a:spLocks noGrp="1"/>
          </p:cNvSpPr>
          <p:nvPr>
            <p:ph sz="quarter" idx="19"/>
          </p:nvPr>
        </p:nvSpPr>
        <p:spPr>
          <a:xfrm>
            <a:off x="6480250" y="4121275"/>
            <a:ext cx="2124000" cy="2016000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</p:txBody>
      </p:sp>
      <p:sp>
        <p:nvSpPr>
          <p:cNvPr id="14" name="Fußzeilenplatzhalter 1"/>
          <p:cNvSpPr>
            <a:spLocks noGrp="1"/>
          </p:cNvSpPr>
          <p:nvPr>
            <p:ph type="ftr" sz="quarter" idx="13"/>
          </p:nvPr>
        </p:nvSpPr>
        <p:spPr>
          <a:xfrm>
            <a:off x="468000" y="6525344"/>
            <a:ext cx="8002800" cy="252000"/>
          </a:xfrm>
        </p:spPr>
        <p:txBody>
          <a:bodyPr/>
          <a:lstStyle/>
          <a:p>
            <a:r>
              <a:rPr lang="de-DE" dirty="0" smtClean="0"/>
              <a:t>Pflegedienst </a:t>
            </a:r>
            <a:r>
              <a:rPr lang="de-DE" dirty="0" err="1" smtClean="0"/>
              <a:t>Babo</a:t>
            </a:r>
            <a:r>
              <a:rPr lang="de-DE" dirty="0" smtClean="0"/>
              <a:t> - Unterweisung</a:t>
            </a:r>
            <a:endParaRPr lang="de-DE" dirty="0"/>
          </a:p>
        </p:txBody>
      </p:sp>
    </p:spTree>
    <p:extLst>
      <p:ext uri="{BB962C8B-B14F-4D97-AF65-F5344CB8AC3E}">
        <p14:creationId xmlns="" xmlns:p14="http://schemas.microsoft.com/office/powerpoint/2010/main" val="545734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rei Inhalte blau/gra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hteck 8"/>
          <p:cNvSpPr/>
          <p:nvPr userDrawn="1"/>
        </p:nvSpPr>
        <p:spPr>
          <a:xfrm>
            <a:off x="2051720" y="4697275"/>
            <a:ext cx="6552593" cy="1440000"/>
          </a:xfrm>
          <a:prstGeom prst="rect">
            <a:avLst/>
          </a:prstGeom>
          <a:solidFill>
            <a:schemeClr val="bg2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000"/>
          </a:p>
        </p:txBody>
      </p:sp>
      <p:sp>
        <p:nvSpPr>
          <p:cNvPr id="8" name="Rechteck 7"/>
          <p:cNvSpPr/>
          <p:nvPr userDrawn="1"/>
        </p:nvSpPr>
        <p:spPr>
          <a:xfrm>
            <a:off x="468313" y="4697275"/>
            <a:ext cx="1439391" cy="1440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000"/>
          </a:p>
        </p:txBody>
      </p:sp>
      <p:sp>
        <p:nvSpPr>
          <p:cNvPr id="2" name="Rechteck 1"/>
          <p:cNvSpPr/>
          <p:nvPr userDrawn="1"/>
        </p:nvSpPr>
        <p:spPr>
          <a:xfrm>
            <a:off x="468313" y="1628775"/>
            <a:ext cx="8136000" cy="2923200"/>
          </a:xfrm>
          <a:prstGeom prst="rect">
            <a:avLst/>
          </a:prstGeom>
          <a:solidFill>
            <a:schemeClr val="accent2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00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564BF1B-7A00-4FDB-9ACC-13A0BEC11AB6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6" name="Titel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7" name="Inhaltsplatzhalter 6"/>
          <p:cNvSpPr>
            <a:spLocks noGrp="1"/>
          </p:cNvSpPr>
          <p:nvPr>
            <p:ph sz="quarter" idx="18"/>
          </p:nvPr>
        </p:nvSpPr>
        <p:spPr>
          <a:xfrm>
            <a:off x="468376" y="1628775"/>
            <a:ext cx="8135937" cy="292258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</p:txBody>
      </p:sp>
      <p:sp>
        <p:nvSpPr>
          <p:cNvPr id="12" name="Inhaltsplatzhalter 6"/>
          <p:cNvSpPr>
            <a:spLocks noGrp="1"/>
          </p:cNvSpPr>
          <p:nvPr>
            <p:ph sz="quarter" idx="19"/>
          </p:nvPr>
        </p:nvSpPr>
        <p:spPr>
          <a:xfrm>
            <a:off x="468313" y="4697275"/>
            <a:ext cx="1439391" cy="1440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16" name="Inhaltsplatzhalter 15"/>
          <p:cNvSpPr>
            <a:spLocks noGrp="1"/>
          </p:cNvSpPr>
          <p:nvPr>
            <p:ph sz="quarter" idx="20"/>
          </p:nvPr>
        </p:nvSpPr>
        <p:spPr>
          <a:xfrm>
            <a:off x="2051050" y="4697413"/>
            <a:ext cx="6553200" cy="1439862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</p:txBody>
      </p:sp>
      <p:sp>
        <p:nvSpPr>
          <p:cNvPr id="11" name="Fußzeilenplatzhalter 1"/>
          <p:cNvSpPr>
            <a:spLocks noGrp="1"/>
          </p:cNvSpPr>
          <p:nvPr>
            <p:ph type="ftr" sz="quarter" idx="13"/>
          </p:nvPr>
        </p:nvSpPr>
        <p:spPr>
          <a:xfrm>
            <a:off x="468000" y="6525344"/>
            <a:ext cx="8002800" cy="252000"/>
          </a:xfrm>
        </p:spPr>
        <p:txBody>
          <a:bodyPr/>
          <a:lstStyle/>
          <a:p>
            <a:r>
              <a:rPr lang="de-DE" dirty="0" smtClean="0"/>
              <a:t>Pflegedienst </a:t>
            </a:r>
            <a:r>
              <a:rPr lang="de-DE" dirty="0" err="1" smtClean="0"/>
              <a:t>Babo</a:t>
            </a:r>
            <a:r>
              <a:rPr lang="de-DE" dirty="0" smtClean="0"/>
              <a:t> - Unterweisung</a:t>
            </a:r>
            <a:endParaRPr lang="de-DE" dirty="0"/>
          </a:p>
        </p:txBody>
      </p:sp>
    </p:spTree>
    <p:extLst>
      <p:ext uri="{BB962C8B-B14F-4D97-AF65-F5344CB8AC3E}">
        <p14:creationId xmlns="" xmlns:p14="http://schemas.microsoft.com/office/powerpoint/2010/main" val="10356191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er Inhalte bunt - Variant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eck 2"/>
          <p:cNvSpPr/>
          <p:nvPr userDrawn="1"/>
        </p:nvSpPr>
        <p:spPr>
          <a:xfrm>
            <a:off x="468312" y="3186000"/>
            <a:ext cx="4986000" cy="2952000"/>
          </a:xfrm>
          <a:prstGeom prst="rect">
            <a:avLst/>
          </a:prstGeom>
          <a:solidFill>
            <a:schemeClr val="accent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000"/>
          </a:p>
        </p:txBody>
      </p:sp>
      <p:sp>
        <p:nvSpPr>
          <p:cNvPr id="8" name="Rechteck 7"/>
          <p:cNvSpPr/>
          <p:nvPr userDrawn="1"/>
        </p:nvSpPr>
        <p:spPr>
          <a:xfrm>
            <a:off x="5572800" y="3186000"/>
            <a:ext cx="3031200" cy="2952000"/>
          </a:xfrm>
          <a:prstGeom prst="rect">
            <a:avLst/>
          </a:prstGeom>
          <a:solidFill>
            <a:schemeClr val="bg2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000"/>
          </a:p>
        </p:txBody>
      </p:sp>
      <p:sp>
        <p:nvSpPr>
          <p:cNvPr id="2" name="Rechteck 1"/>
          <p:cNvSpPr/>
          <p:nvPr userDrawn="1"/>
        </p:nvSpPr>
        <p:spPr>
          <a:xfrm>
            <a:off x="468312" y="1627200"/>
            <a:ext cx="4986000" cy="1418400"/>
          </a:xfrm>
          <a:prstGeom prst="rect">
            <a:avLst/>
          </a:prstGeom>
          <a:solidFill>
            <a:schemeClr val="accent2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00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564BF1B-7A00-4FDB-9ACC-13A0BEC11AB6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9" name="Rechteck 8"/>
          <p:cNvSpPr/>
          <p:nvPr userDrawn="1"/>
        </p:nvSpPr>
        <p:spPr>
          <a:xfrm>
            <a:off x="5572800" y="1627200"/>
            <a:ext cx="3031200" cy="14184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6" name="Titel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16" name="Inhaltsplatzhalter 15"/>
          <p:cNvSpPr>
            <a:spLocks noGrp="1"/>
          </p:cNvSpPr>
          <p:nvPr>
            <p:ph sz="quarter" idx="19"/>
          </p:nvPr>
        </p:nvSpPr>
        <p:spPr>
          <a:xfrm>
            <a:off x="468313" y="1627188"/>
            <a:ext cx="4986337" cy="141763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</p:txBody>
      </p:sp>
      <p:sp>
        <p:nvSpPr>
          <p:cNvPr id="18" name="Inhaltsplatzhalter 17"/>
          <p:cNvSpPr>
            <a:spLocks noGrp="1"/>
          </p:cNvSpPr>
          <p:nvPr>
            <p:ph sz="quarter" idx="20"/>
          </p:nvPr>
        </p:nvSpPr>
        <p:spPr>
          <a:xfrm>
            <a:off x="468313" y="3186113"/>
            <a:ext cx="4986337" cy="2951162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</p:txBody>
      </p:sp>
      <p:sp>
        <p:nvSpPr>
          <p:cNvPr id="20" name="Inhaltsplatzhalter 19"/>
          <p:cNvSpPr>
            <a:spLocks noGrp="1"/>
          </p:cNvSpPr>
          <p:nvPr>
            <p:ph sz="quarter" idx="21"/>
          </p:nvPr>
        </p:nvSpPr>
        <p:spPr>
          <a:xfrm>
            <a:off x="5572125" y="1627188"/>
            <a:ext cx="3032125" cy="1417637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</p:txBody>
      </p:sp>
      <p:sp>
        <p:nvSpPr>
          <p:cNvPr id="22" name="Inhaltsplatzhalter 21"/>
          <p:cNvSpPr>
            <a:spLocks noGrp="1"/>
          </p:cNvSpPr>
          <p:nvPr>
            <p:ph sz="quarter" idx="22"/>
          </p:nvPr>
        </p:nvSpPr>
        <p:spPr>
          <a:xfrm>
            <a:off x="5572125" y="3186113"/>
            <a:ext cx="3032125" cy="2951162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</p:txBody>
      </p:sp>
      <p:sp>
        <p:nvSpPr>
          <p:cNvPr id="13" name="Fußzeilenplatzhalter 1"/>
          <p:cNvSpPr>
            <a:spLocks noGrp="1"/>
          </p:cNvSpPr>
          <p:nvPr>
            <p:ph type="ftr" sz="quarter" idx="13"/>
          </p:nvPr>
        </p:nvSpPr>
        <p:spPr>
          <a:xfrm>
            <a:off x="468000" y="6525344"/>
            <a:ext cx="8002800" cy="252000"/>
          </a:xfrm>
        </p:spPr>
        <p:txBody>
          <a:bodyPr/>
          <a:lstStyle/>
          <a:p>
            <a:r>
              <a:rPr lang="de-DE" dirty="0" smtClean="0"/>
              <a:t>Pflegedienst </a:t>
            </a:r>
            <a:r>
              <a:rPr lang="de-DE" dirty="0" err="1" smtClean="0"/>
              <a:t>Babo</a:t>
            </a:r>
            <a:r>
              <a:rPr lang="de-DE" dirty="0" smtClean="0"/>
              <a:t> - Unterweisung</a:t>
            </a:r>
            <a:endParaRPr lang="de-DE" dirty="0"/>
          </a:p>
        </p:txBody>
      </p:sp>
    </p:spTree>
    <p:extLst>
      <p:ext uri="{BB962C8B-B14F-4D97-AF65-F5344CB8AC3E}">
        <p14:creationId xmlns="" xmlns:p14="http://schemas.microsoft.com/office/powerpoint/2010/main" val="389168382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rei Inhalte bu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eck 2"/>
          <p:cNvSpPr/>
          <p:nvPr userDrawn="1"/>
        </p:nvSpPr>
        <p:spPr>
          <a:xfrm>
            <a:off x="468312" y="4725144"/>
            <a:ext cx="4986000" cy="1412131"/>
          </a:xfrm>
          <a:prstGeom prst="rect">
            <a:avLst/>
          </a:prstGeom>
          <a:solidFill>
            <a:schemeClr val="bg2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000"/>
          </a:p>
        </p:txBody>
      </p:sp>
      <p:sp>
        <p:nvSpPr>
          <p:cNvPr id="11" name="Rechteck 10"/>
          <p:cNvSpPr/>
          <p:nvPr userDrawn="1"/>
        </p:nvSpPr>
        <p:spPr>
          <a:xfrm>
            <a:off x="5580112" y="4725144"/>
            <a:ext cx="3024138" cy="1412131"/>
          </a:xfrm>
          <a:prstGeom prst="rect">
            <a:avLst/>
          </a:prstGeom>
          <a:solidFill>
            <a:schemeClr val="accent6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000"/>
          </a:p>
        </p:txBody>
      </p:sp>
      <p:sp>
        <p:nvSpPr>
          <p:cNvPr id="2" name="Rechteck 1"/>
          <p:cNvSpPr/>
          <p:nvPr userDrawn="1"/>
        </p:nvSpPr>
        <p:spPr>
          <a:xfrm>
            <a:off x="468313" y="1628775"/>
            <a:ext cx="8135937" cy="2952353"/>
          </a:xfrm>
          <a:prstGeom prst="rect">
            <a:avLst/>
          </a:prstGeom>
          <a:solidFill>
            <a:schemeClr val="accent2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00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564BF1B-7A00-4FDB-9ACC-13A0BEC11AB6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6" name="Titel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9" name="Inhaltsplatzhalter 8"/>
          <p:cNvSpPr>
            <a:spLocks noGrp="1"/>
          </p:cNvSpPr>
          <p:nvPr>
            <p:ph sz="quarter" idx="19"/>
          </p:nvPr>
        </p:nvSpPr>
        <p:spPr>
          <a:xfrm>
            <a:off x="468313" y="1628775"/>
            <a:ext cx="8135937" cy="295235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</p:txBody>
      </p:sp>
      <p:sp>
        <p:nvSpPr>
          <p:cNvPr id="15" name="Inhaltsplatzhalter 14"/>
          <p:cNvSpPr>
            <a:spLocks noGrp="1"/>
          </p:cNvSpPr>
          <p:nvPr>
            <p:ph sz="quarter" idx="20"/>
          </p:nvPr>
        </p:nvSpPr>
        <p:spPr>
          <a:xfrm>
            <a:off x="468313" y="4724400"/>
            <a:ext cx="4986337" cy="1412875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</p:txBody>
      </p:sp>
      <p:sp>
        <p:nvSpPr>
          <p:cNvPr id="17" name="Inhaltsplatzhalter 16"/>
          <p:cNvSpPr>
            <a:spLocks noGrp="1"/>
          </p:cNvSpPr>
          <p:nvPr>
            <p:ph sz="quarter" idx="21"/>
          </p:nvPr>
        </p:nvSpPr>
        <p:spPr>
          <a:xfrm>
            <a:off x="5580063" y="4724400"/>
            <a:ext cx="3024187" cy="141287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</p:txBody>
      </p:sp>
      <p:sp>
        <p:nvSpPr>
          <p:cNvPr id="12" name="Fußzeilenplatzhalter 1"/>
          <p:cNvSpPr>
            <a:spLocks noGrp="1"/>
          </p:cNvSpPr>
          <p:nvPr>
            <p:ph type="ftr" sz="quarter" idx="13"/>
          </p:nvPr>
        </p:nvSpPr>
        <p:spPr>
          <a:xfrm>
            <a:off x="468000" y="6525344"/>
            <a:ext cx="8002800" cy="252000"/>
          </a:xfrm>
        </p:spPr>
        <p:txBody>
          <a:bodyPr/>
          <a:lstStyle/>
          <a:p>
            <a:r>
              <a:rPr lang="de-DE" dirty="0" smtClean="0"/>
              <a:t>Pflegedienst </a:t>
            </a:r>
            <a:r>
              <a:rPr lang="de-DE" dirty="0" err="1" smtClean="0"/>
              <a:t>Babo</a:t>
            </a:r>
            <a:r>
              <a:rPr lang="de-DE" dirty="0" smtClean="0"/>
              <a:t> - Unterweisung</a:t>
            </a:r>
            <a:endParaRPr lang="de-DE" dirty="0"/>
          </a:p>
        </p:txBody>
      </p:sp>
    </p:spTree>
    <p:extLst>
      <p:ext uri="{BB962C8B-B14F-4D97-AF65-F5344CB8AC3E}">
        <p14:creationId xmlns="" xmlns:p14="http://schemas.microsoft.com/office/powerpoint/2010/main" val="288045462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wei Inhalte blau/gra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eck 2"/>
          <p:cNvSpPr/>
          <p:nvPr userDrawn="1"/>
        </p:nvSpPr>
        <p:spPr>
          <a:xfrm>
            <a:off x="468312" y="4725144"/>
            <a:ext cx="8135938" cy="1412131"/>
          </a:xfrm>
          <a:prstGeom prst="rect">
            <a:avLst/>
          </a:prstGeom>
          <a:solidFill>
            <a:schemeClr val="bg2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000"/>
          </a:p>
        </p:txBody>
      </p:sp>
      <p:sp>
        <p:nvSpPr>
          <p:cNvPr id="2" name="Rechteck 1"/>
          <p:cNvSpPr/>
          <p:nvPr userDrawn="1"/>
        </p:nvSpPr>
        <p:spPr>
          <a:xfrm>
            <a:off x="468313" y="1628775"/>
            <a:ext cx="8135937" cy="2952353"/>
          </a:xfrm>
          <a:prstGeom prst="rect">
            <a:avLst/>
          </a:prstGeom>
          <a:solidFill>
            <a:schemeClr val="accent2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00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564BF1B-7A00-4FDB-9ACC-13A0BEC11AB6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6" name="Titel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9" name="Inhaltsplatzhalter 8"/>
          <p:cNvSpPr>
            <a:spLocks noGrp="1"/>
          </p:cNvSpPr>
          <p:nvPr>
            <p:ph sz="quarter" idx="19"/>
          </p:nvPr>
        </p:nvSpPr>
        <p:spPr>
          <a:xfrm>
            <a:off x="468313" y="1628775"/>
            <a:ext cx="8135937" cy="295235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</p:txBody>
      </p:sp>
      <p:sp>
        <p:nvSpPr>
          <p:cNvPr id="15" name="Inhaltsplatzhalter 14"/>
          <p:cNvSpPr>
            <a:spLocks noGrp="1"/>
          </p:cNvSpPr>
          <p:nvPr>
            <p:ph sz="quarter" idx="20"/>
          </p:nvPr>
        </p:nvSpPr>
        <p:spPr>
          <a:xfrm>
            <a:off x="468313" y="4724400"/>
            <a:ext cx="8135937" cy="1412875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</p:txBody>
      </p:sp>
      <p:sp>
        <p:nvSpPr>
          <p:cNvPr id="10" name="Fußzeilenplatzhalter 1"/>
          <p:cNvSpPr>
            <a:spLocks noGrp="1"/>
          </p:cNvSpPr>
          <p:nvPr>
            <p:ph type="ftr" sz="quarter" idx="13"/>
          </p:nvPr>
        </p:nvSpPr>
        <p:spPr>
          <a:xfrm>
            <a:off x="468000" y="6525344"/>
            <a:ext cx="8002800" cy="252000"/>
          </a:xfrm>
        </p:spPr>
        <p:txBody>
          <a:bodyPr/>
          <a:lstStyle/>
          <a:p>
            <a:r>
              <a:rPr lang="de-DE" dirty="0" smtClean="0"/>
              <a:t>Pflegedienst </a:t>
            </a:r>
            <a:r>
              <a:rPr lang="de-DE" dirty="0" err="1" smtClean="0"/>
              <a:t>Babo</a:t>
            </a:r>
            <a:r>
              <a:rPr lang="de-DE" dirty="0" smtClean="0"/>
              <a:t> - Unterweisung</a:t>
            </a:r>
            <a:endParaRPr lang="de-DE" dirty="0"/>
          </a:p>
        </p:txBody>
      </p:sp>
    </p:spTree>
    <p:extLst>
      <p:ext uri="{BB962C8B-B14F-4D97-AF65-F5344CB8AC3E}">
        <p14:creationId xmlns="" xmlns:p14="http://schemas.microsoft.com/office/powerpoint/2010/main" val="41983735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ünf Inhalte bu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eck 2"/>
          <p:cNvSpPr/>
          <p:nvPr userDrawn="1"/>
        </p:nvSpPr>
        <p:spPr>
          <a:xfrm>
            <a:off x="4266124" y="3934355"/>
            <a:ext cx="1800000" cy="2202919"/>
          </a:xfrm>
          <a:prstGeom prst="rect">
            <a:avLst/>
          </a:prstGeom>
          <a:solidFill>
            <a:schemeClr val="accent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000"/>
          </a:p>
        </p:txBody>
      </p:sp>
      <p:sp>
        <p:nvSpPr>
          <p:cNvPr id="2" name="Rechteck 1"/>
          <p:cNvSpPr/>
          <p:nvPr userDrawn="1"/>
        </p:nvSpPr>
        <p:spPr>
          <a:xfrm>
            <a:off x="468000" y="1628775"/>
            <a:ext cx="3672408" cy="4507200"/>
          </a:xfrm>
          <a:prstGeom prst="rect">
            <a:avLst/>
          </a:prstGeom>
          <a:solidFill>
            <a:schemeClr val="accent2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00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564BF1B-7A00-4FDB-9ACC-13A0BEC11AB6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6" name="Inhaltsplatzhalter 5"/>
          <p:cNvSpPr>
            <a:spLocks noGrp="1"/>
          </p:cNvSpPr>
          <p:nvPr>
            <p:ph sz="quarter" idx="12"/>
          </p:nvPr>
        </p:nvSpPr>
        <p:spPr>
          <a:xfrm>
            <a:off x="468000" y="1628774"/>
            <a:ext cx="3672000" cy="4508500"/>
          </a:xfrm>
          <a:noFill/>
        </p:spPr>
        <p:txBody>
          <a:bodyPr lIns="90000" tIns="46800" rIns="90000" bIns="46800"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</p:txBody>
      </p:sp>
      <p:sp>
        <p:nvSpPr>
          <p:cNvPr id="7" name="Titel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14" name="Rechteck 13"/>
          <p:cNvSpPr/>
          <p:nvPr userDrawn="1"/>
        </p:nvSpPr>
        <p:spPr>
          <a:xfrm>
            <a:off x="6804248" y="1628774"/>
            <a:ext cx="1799752" cy="2202919"/>
          </a:xfrm>
          <a:prstGeom prst="rect">
            <a:avLst/>
          </a:prstGeom>
          <a:solidFill>
            <a:schemeClr val="accent6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000"/>
          </a:p>
        </p:txBody>
      </p:sp>
      <p:sp>
        <p:nvSpPr>
          <p:cNvPr id="13" name="Rechteck 12"/>
          <p:cNvSpPr/>
          <p:nvPr userDrawn="1"/>
        </p:nvSpPr>
        <p:spPr>
          <a:xfrm>
            <a:off x="4266124" y="1628774"/>
            <a:ext cx="2412000" cy="2202919"/>
          </a:xfrm>
          <a:prstGeom prst="rect">
            <a:avLst/>
          </a:prstGeom>
          <a:solidFill>
            <a:schemeClr val="bg2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000"/>
          </a:p>
        </p:txBody>
      </p:sp>
      <p:sp>
        <p:nvSpPr>
          <p:cNvPr id="17" name="Rechteck 16"/>
          <p:cNvSpPr/>
          <p:nvPr userDrawn="1"/>
        </p:nvSpPr>
        <p:spPr>
          <a:xfrm>
            <a:off x="6192000" y="3934355"/>
            <a:ext cx="2412000" cy="2202919"/>
          </a:xfrm>
          <a:prstGeom prst="rect">
            <a:avLst/>
          </a:prstGeom>
          <a:solidFill>
            <a:schemeClr val="bg2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000"/>
          </a:p>
        </p:txBody>
      </p:sp>
      <p:sp>
        <p:nvSpPr>
          <p:cNvPr id="10" name="Inhaltsplatzhalter 9"/>
          <p:cNvSpPr>
            <a:spLocks noGrp="1"/>
          </p:cNvSpPr>
          <p:nvPr>
            <p:ph sz="quarter" idx="17"/>
          </p:nvPr>
        </p:nvSpPr>
        <p:spPr>
          <a:xfrm>
            <a:off x="4265613" y="1628775"/>
            <a:ext cx="2413000" cy="2203450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</p:txBody>
      </p:sp>
      <p:sp>
        <p:nvSpPr>
          <p:cNvPr id="18" name="Inhaltsplatzhalter 17"/>
          <p:cNvSpPr>
            <a:spLocks noGrp="1"/>
          </p:cNvSpPr>
          <p:nvPr>
            <p:ph sz="quarter" idx="18"/>
          </p:nvPr>
        </p:nvSpPr>
        <p:spPr>
          <a:xfrm>
            <a:off x="6191250" y="3933825"/>
            <a:ext cx="2413000" cy="2201863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</p:txBody>
      </p:sp>
      <p:sp>
        <p:nvSpPr>
          <p:cNvPr id="20" name="Inhaltsplatzhalter 19"/>
          <p:cNvSpPr>
            <a:spLocks noGrp="1"/>
          </p:cNvSpPr>
          <p:nvPr>
            <p:ph sz="quarter" idx="19"/>
          </p:nvPr>
        </p:nvSpPr>
        <p:spPr>
          <a:xfrm>
            <a:off x="4265613" y="3933825"/>
            <a:ext cx="1800225" cy="22018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</p:txBody>
      </p:sp>
      <p:sp>
        <p:nvSpPr>
          <p:cNvPr id="21" name="Inhaltsplatzhalter 19"/>
          <p:cNvSpPr>
            <a:spLocks noGrp="1"/>
          </p:cNvSpPr>
          <p:nvPr>
            <p:ph sz="quarter" idx="20"/>
          </p:nvPr>
        </p:nvSpPr>
        <p:spPr>
          <a:xfrm>
            <a:off x="6803775" y="1628774"/>
            <a:ext cx="1800225" cy="22018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</p:txBody>
      </p:sp>
      <p:sp>
        <p:nvSpPr>
          <p:cNvPr id="15" name="Fußzeilenplatzhalter 1"/>
          <p:cNvSpPr>
            <a:spLocks noGrp="1"/>
          </p:cNvSpPr>
          <p:nvPr>
            <p:ph type="ftr" sz="quarter" idx="13"/>
          </p:nvPr>
        </p:nvSpPr>
        <p:spPr>
          <a:xfrm>
            <a:off x="468000" y="6525344"/>
            <a:ext cx="8002800" cy="252000"/>
          </a:xfrm>
        </p:spPr>
        <p:txBody>
          <a:bodyPr/>
          <a:lstStyle/>
          <a:p>
            <a:r>
              <a:rPr lang="de-DE" dirty="0" smtClean="0"/>
              <a:t>Pflegedienst </a:t>
            </a:r>
            <a:r>
              <a:rPr lang="de-DE" dirty="0" err="1" smtClean="0"/>
              <a:t>Babo</a:t>
            </a:r>
            <a:r>
              <a:rPr lang="de-DE" dirty="0" smtClean="0"/>
              <a:t> - Unterweisung</a:t>
            </a:r>
            <a:endParaRPr lang="de-DE" dirty="0"/>
          </a:p>
        </p:txBody>
      </p:sp>
    </p:spTree>
    <p:extLst>
      <p:ext uri="{BB962C8B-B14F-4D97-AF65-F5344CB8AC3E}">
        <p14:creationId xmlns="" xmlns:p14="http://schemas.microsoft.com/office/powerpoint/2010/main" val="163320070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rei Inhalte blau/grau - Variant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eck 7"/>
          <p:cNvSpPr/>
          <p:nvPr userDrawn="1"/>
        </p:nvSpPr>
        <p:spPr>
          <a:xfrm>
            <a:off x="4267738" y="1628775"/>
            <a:ext cx="4336512" cy="4508500"/>
          </a:xfrm>
          <a:prstGeom prst="rect">
            <a:avLst/>
          </a:prstGeom>
          <a:solidFill>
            <a:schemeClr val="bg2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000"/>
          </a:p>
        </p:txBody>
      </p:sp>
      <p:sp>
        <p:nvSpPr>
          <p:cNvPr id="3" name="Rechteck 2"/>
          <p:cNvSpPr/>
          <p:nvPr userDrawn="1"/>
        </p:nvSpPr>
        <p:spPr>
          <a:xfrm>
            <a:off x="468000" y="1628775"/>
            <a:ext cx="3672408" cy="1656209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000"/>
          </a:p>
        </p:txBody>
      </p:sp>
      <p:sp>
        <p:nvSpPr>
          <p:cNvPr id="13" name="Rechteck 12"/>
          <p:cNvSpPr/>
          <p:nvPr userDrawn="1"/>
        </p:nvSpPr>
        <p:spPr>
          <a:xfrm>
            <a:off x="468000" y="3429000"/>
            <a:ext cx="3672408" cy="2708275"/>
          </a:xfrm>
          <a:prstGeom prst="rect">
            <a:avLst/>
          </a:prstGeom>
          <a:solidFill>
            <a:schemeClr val="accent2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000"/>
          </a:p>
        </p:txBody>
      </p:sp>
      <p:sp>
        <p:nvSpPr>
          <p:cNvPr id="2" name="Rechteck 1"/>
          <p:cNvSpPr/>
          <p:nvPr userDrawn="1"/>
        </p:nvSpPr>
        <p:spPr>
          <a:xfrm>
            <a:off x="468000" y="1628775"/>
            <a:ext cx="3672408" cy="1656209"/>
          </a:xfrm>
          <a:prstGeom prst="rect">
            <a:avLst/>
          </a:prstGeom>
          <a:solidFill>
            <a:schemeClr val="accent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00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564BF1B-7A00-4FDB-9ACC-13A0BEC11AB6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7" name="Titel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12" name="Inhaltsplatzhalter 11"/>
          <p:cNvSpPr>
            <a:spLocks noGrp="1"/>
          </p:cNvSpPr>
          <p:nvPr>
            <p:ph sz="quarter" idx="17"/>
          </p:nvPr>
        </p:nvSpPr>
        <p:spPr>
          <a:xfrm>
            <a:off x="468000" y="1629221"/>
            <a:ext cx="3671887" cy="16557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</p:txBody>
      </p:sp>
      <p:sp>
        <p:nvSpPr>
          <p:cNvPr id="18" name="Inhaltsplatzhalter 17"/>
          <p:cNvSpPr>
            <a:spLocks noGrp="1"/>
          </p:cNvSpPr>
          <p:nvPr>
            <p:ph sz="quarter" idx="18"/>
          </p:nvPr>
        </p:nvSpPr>
        <p:spPr>
          <a:xfrm>
            <a:off x="468313" y="3429000"/>
            <a:ext cx="3671887" cy="270827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</p:txBody>
      </p:sp>
      <p:sp>
        <p:nvSpPr>
          <p:cNvPr id="20" name="Inhaltsplatzhalter 19"/>
          <p:cNvSpPr>
            <a:spLocks noGrp="1"/>
          </p:cNvSpPr>
          <p:nvPr>
            <p:ph sz="quarter" idx="19"/>
          </p:nvPr>
        </p:nvSpPr>
        <p:spPr>
          <a:xfrm>
            <a:off x="4267200" y="1628775"/>
            <a:ext cx="4337050" cy="4508500"/>
          </a:xfrm>
        </p:spPr>
        <p:txBody>
          <a:bodyPr/>
          <a:lstStyle/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</p:txBody>
      </p:sp>
      <p:sp>
        <p:nvSpPr>
          <p:cNvPr id="14" name="Fußzeilenplatzhalter 1"/>
          <p:cNvSpPr>
            <a:spLocks noGrp="1"/>
          </p:cNvSpPr>
          <p:nvPr>
            <p:ph type="ftr" sz="quarter" idx="13"/>
          </p:nvPr>
        </p:nvSpPr>
        <p:spPr>
          <a:xfrm>
            <a:off x="468000" y="6525344"/>
            <a:ext cx="8002800" cy="252000"/>
          </a:xfrm>
        </p:spPr>
        <p:txBody>
          <a:bodyPr/>
          <a:lstStyle/>
          <a:p>
            <a:r>
              <a:rPr lang="de-DE" dirty="0" smtClean="0"/>
              <a:t>Pflegedienst </a:t>
            </a:r>
            <a:r>
              <a:rPr lang="de-DE" dirty="0" err="1" smtClean="0"/>
              <a:t>Babo</a:t>
            </a:r>
            <a:r>
              <a:rPr lang="de-DE" dirty="0" smtClean="0"/>
              <a:t> - Unterweisung</a:t>
            </a:r>
            <a:endParaRPr lang="de-DE" dirty="0"/>
          </a:p>
        </p:txBody>
      </p:sp>
    </p:spTree>
    <p:extLst>
      <p:ext uri="{BB962C8B-B14F-4D97-AF65-F5344CB8AC3E}">
        <p14:creationId xmlns="" xmlns:p14="http://schemas.microsoft.com/office/powerpoint/2010/main" val="78285320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64BF1B-7A00-4FDB-9ACC-13A0BEC11AB6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6" name="Titel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7" name="Fußzeilenplatzhalter 1"/>
          <p:cNvSpPr>
            <a:spLocks noGrp="1"/>
          </p:cNvSpPr>
          <p:nvPr>
            <p:ph type="ftr" sz="quarter" idx="13"/>
          </p:nvPr>
        </p:nvSpPr>
        <p:spPr>
          <a:xfrm>
            <a:off x="468000" y="6525344"/>
            <a:ext cx="8002800" cy="252000"/>
          </a:xfrm>
        </p:spPr>
        <p:txBody>
          <a:bodyPr/>
          <a:lstStyle/>
          <a:p>
            <a:r>
              <a:rPr lang="de-DE" dirty="0" smtClean="0"/>
              <a:t>Pflegedienst </a:t>
            </a:r>
            <a:r>
              <a:rPr lang="de-DE" dirty="0" err="1" smtClean="0"/>
              <a:t>Babo</a:t>
            </a:r>
            <a:r>
              <a:rPr lang="de-DE" dirty="0" smtClean="0"/>
              <a:t> - Unterweisung</a:t>
            </a:r>
            <a:endParaRPr lang="de-DE" dirty="0"/>
          </a:p>
        </p:txBody>
      </p:sp>
    </p:spTree>
    <p:extLst>
      <p:ext uri="{BB962C8B-B14F-4D97-AF65-F5344CB8AC3E}">
        <p14:creationId xmlns="" xmlns:p14="http://schemas.microsoft.com/office/powerpoint/2010/main" val="101285366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Abschnitts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hteck 4"/>
          <p:cNvSpPr/>
          <p:nvPr userDrawn="1"/>
        </p:nvSpPr>
        <p:spPr>
          <a:xfrm>
            <a:off x="0" y="0"/>
            <a:ext cx="9144000" cy="530120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rtlCol="0" anchor="t"/>
          <a:lstStyle/>
          <a:p>
            <a:pPr algn="ctr"/>
            <a:endParaRPr lang="de-DE">
              <a:solidFill>
                <a:schemeClr val="bg1"/>
              </a:solidFill>
            </a:endParaRPr>
          </a:p>
        </p:txBody>
      </p:sp>
      <p:cxnSp>
        <p:nvCxnSpPr>
          <p:cNvPr id="7" name="Gerade Verbindung 6"/>
          <p:cNvCxnSpPr/>
          <p:nvPr userDrawn="1"/>
        </p:nvCxnSpPr>
        <p:spPr>
          <a:xfrm>
            <a:off x="1619672" y="2942586"/>
            <a:ext cx="0" cy="180000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696144" y="2924944"/>
            <a:ext cx="6908106" cy="1329404"/>
          </a:xfrm>
        </p:spPr>
        <p:txBody>
          <a:bodyPr tIns="0" anchor="t"/>
          <a:lstStyle>
            <a:lvl1pPr algn="l">
              <a:lnSpc>
                <a:spcPct val="100000"/>
              </a:lnSpc>
              <a:defRPr sz="3600" b="0" cap="all" baseline="0">
                <a:solidFill>
                  <a:schemeClr val="bg1"/>
                </a:solidFill>
              </a:defRPr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1696144" y="4293096"/>
            <a:ext cx="6908106" cy="458455"/>
          </a:xfrm>
        </p:spPr>
        <p:txBody>
          <a:bodyPr anchor="b">
            <a:normAutofit/>
          </a:bodyPr>
          <a:lstStyle>
            <a:lvl1pPr marL="0" indent="0">
              <a:buNone/>
              <a:defRPr sz="1800">
                <a:solidFill>
                  <a:schemeClr val="bg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64BF1B-7A00-4FDB-9ACC-13A0BEC11AB6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="" xmlns:p14="http://schemas.microsoft.com/office/powerpoint/2010/main" val="388412080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hteck 4"/>
          <p:cNvSpPr/>
          <p:nvPr userDrawn="1"/>
        </p:nvSpPr>
        <p:spPr>
          <a:xfrm>
            <a:off x="0" y="6453336"/>
            <a:ext cx="8604448" cy="40466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6" name="Rechteck 5"/>
          <p:cNvSpPr/>
          <p:nvPr userDrawn="1"/>
        </p:nvSpPr>
        <p:spPr>
          <a:xfrm>
            <a:off x="8676456" y="6453336"/>
            <a:ext cx="463842" cy="40466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64BF1B-7A00-4FDB-9ACC-13A0BEC11AB6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7" name="Fußzeilenplatzhalter 1"/>
          <p:cNvSpPr>
            <a:spLocks noGrp="1"/>
          </p:cNvSpPr>
          <p:nvPr>
            <p:ph type="ftr" sz="quarter" idx="13"/>
          </p:nvPr>
        </p:nvSpPr>
        <p:spPr>
          <a:xfrm>
            <a:off x="468000" y="6525344"/>
            <a:ext cx="8002800" cy="252000"/>
          </a:xfrm>
        </p:spPr>
        <p:txBody>
          <a:bodyPr/>
          <a:lstStyle/>
          <a:p>
            <a:r>
              <a:rPr lang="de-DE" dirty="0" smtClean="0"/>
              <a:t>Pflegedienst </a:t>
            </a:r>
            <a:r>
              <a:rPr lang="de-DE" dirty="0" err="1" smtClean="0"/>
              <a:t>Babo</a:t>
            </a:r>
            <a:r>
              <a:rPr lang="de-DE" dirty="0" smtClean="0"/>
              <a:t> - Unterweisung</a:t>
            </a:r>
            <a:endParaRPr lang="de-DE" dirty="0"/>
          </a:p>
        </p:txBody>
      </p:sp>
    </p:spTree>
    <p:extLst>
      <p:ext uri="{BB962C8B-B14F-4D97-AF65-F5344CB8AC3E}">
        <p14:creationId xmlns="" xmlns:p14="http://schemas.microsoft.com/office/powerpoint/2010/main" val="174019598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64BF1B-7A00-4FDB-9ACC-13A0BEC11AB6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7" name="Agenda-Tabelle"/>
          <p:cNvSpPr>
            <a:spLocks noGrp="1"/>
          </p:cNvSpPr>
          <p:nvPr>
            <p:ph type="tbl" sz="quarter" idx="13"/>
          </p:nvPr>
        </p:nvSpPr>
        <p:spPr>
          <a:xfrm>
            <a:off x="468000" y="1628775"/>
            <a:ext cx="8135937" cy="4508500"/>
          </a:xfrm>
        </p:spPr>
        <p:txBody>
          <a:bodyPr/>
          <a:lstStyle/>
          <a:p>
            <a:r>
              <a:rPr lang="de-DE"/>
              <a:t>Tabelle durch Klicken auf Symbol hinzufügen</a:t>
            </a:r>
          </a:p>
        </p:txBody>
      </p:sp>
      <p:sp>
        <p:nvSpPr>
          <p:cNvPr id="6" name="Titel 5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cap="all" baseline="0"/>
            </a:lvl1pPr>
          </a:lstStyle>
          <a:p>
            <a:r>
              <a:rPr lang="de-DE"/>
              <a:t>Agenda</a:t>
            </a:r>
          </a:p>
        </p:txBody>
      </p:sp>
      <p:sp>
        <p:nvSpPr>
          <p:cNvPr id="8" name="Fußzeilenplatzhalter 1"/>
          <p:cNvSpPr>
            <a:spLocks noGrp="1"/>
          </p:cNvSpPr>
          <p:nvPr>
            <p:ph type="ftr" sz="quarter" idx="14"/>
          </p:nvPr>
        </p:nvSpPr>
        <p:spPr>
          <a:xfrm>
            <a:off x="468000" y="6525344"/>
            <a:ext cx="8002800" cy="252000"/>
          </a:xfrm>
        </p:spPr>
        <p:txBody>
          <a:bodyPr/>
          <a:lstStyle/>
          <a:p>
            <a:r>
              <a:rPr lang="de-DE" dirty="0" smtClean="0"/>
              <a:t>Pflegedienst </a:t>
            </a:r>
            <a:r>
              <a:rPr lang="de-DE" dirty="0" err="1" smtClean="0"/>
              <a:t>Babo</a:t>
            </a:r>
            <a:r>
              <a:rPr lang="de-DE" dirty="0" smtClean="0"/>
              <a:t> - Unterweisung</a:t>
            </a:r>
            <a:endParaRPr lang="de-DE" dirty="0"/>
          </a:p>
        </p:txBody>
      </p:sp>
    </p:spTree>
    <p:extLst>
      <p:ext uri="{BB962C8B-B14F-4D97-AF65-F5344CB8AC3E}">
        <p14:creationId xmlns="" xmlns:p14="http://schemas.microsoft.com/office/powerpoint/2010/main" val="219894647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bschluss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/>
          <p:cNvSpPr/>
          <p:nvPr userDrawn="1"/>
        </p:nvSpPr>
        <p:spPr>
          <a:xfrm>
            <a:off x="0" y="0"/>
            <a:ext cx="9144000" cy="443711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8" name="Textfeld 12">
            <a:extLst>
              <a:ext uri="{FF2B5EF4-FFF2-40B4-BE49-F238E27FC236}">
                <a16:creationId xmlns:a16="http://schemas.microsoft.com/office/drawing/2014/main" xmlns="" id="{21E64EC3-44BB-461E-B02A-1CA72D612649}"/>
              </a:ext>
            </a:extLst>
          </p:cNvPr>
          <p:cNvSpPr txBox="1"/>
          <p:nvPr userDrawn="1"/>
        </p:nvSpPr>
        <p:spPr>
          <a:xfrm>
            <a:off x="755864" y="5152156"/>
            <a:ext cx="295204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sz="1600" dirty="0" smtClean="0">
                <a:solidFill>
                  <a:schemeClr val="accent1"/>
                </a:solidFill>
                <a:cs typeface="Arial" charset="0"/>
              </a:rPr>
              <a:t>Pflegedienst </a:t>
            </a:r>
            <a:r>
              <a:rPr lang="de-DE" sz="1600" dirty="0" err="1" smtClean="0">
                <a:solidFill>
                  <a:schemeClr val="accent1"/>
                </a:solidFill>
                <a:cs typeface="Arial" charset="0"/>
              </a:rPr>
              <a:t>Babo</a:t>
            </a:r>
            <a:r>
              <a:rPr lang="de-DE" sz="1600" dirty="0" smtClean="0">
                <a:solidFill>
                  <a:schemeClr val="accent1"/>
                </a:solidFill>
                <a:cs typeface="Arial" charset="0"/>
              </a:rPr>
              <a:t> GmbH</a:t>
            </a:r>
            <a:endParaRPr lang="de-DE" sz="1600" dirty="0">
              <a:solidFill>
                <a:schemeClr val="accent1"/>
              </a:solidFill>
              <a:cs typeface="Arial" charset="0"/>
            </a:endParaRPr>
          </a:p>
          <a:p>
            <a:r>
              <a:rPr lang="de-DE" sz="1600" kern="1200" dirty="0" smtClean="0">
                <a:solidFill>
                  <a:schemeClr val="accent1"/>
                </a:solidFill>
                <a:latin typeface="+mn-lt"/>
                <a:ea typeface="+mn-ea"/>
                <a:cs typeface="Arial" charset="0"/>
              </a:rPr>
              <a:t>Romain-Rolland-Str. 137</a:t>
            </a:r>
          </a:p>
          <a:p>
            <a:r>
              <a:rPr lang="de-DE" sz="1600" kern="1200" dirty="0" smtClean="0">
                <a:solidFill>
                  <a:schemeClr val="accent1"/>
                </a:solidFill>
                <a:latin typeface="+mn-lt"/>
                <a:ea typeface="+mn-ea"/>
                <a:cs typeface="Arial" charset="0"/>
              </a:rPr>
              <a:t>13089 Berlin</a:t>
            </a:r>
          </a:p>
          <a:p>
            <a:r>
              <a:rPr lang="de-DE" sz="1600" kern="1200" dirty="0" smtClean="0">
                <a:solidFill>
                  <a:schemeClr val="accent1"/>
                </a:solidFill>
                <a:latin typeface="+mn-lt"/>
                <a:ea typeface="+mn-ea"/>
                <a:cs typeface="Arial" charset="0"/>
              </a:rPr>
              <a:t>(030) 896 196 53</a:t>
            </a:r>
            <a:endParaRPr lang="de-DE" sz="1600" kern="1200" dirty="0">
              <a:solidFill>
                <a:schemeClr val="accent1"/>
              </a:solidFill>
              <a:latin typeface="+mn-lt"/>
              <a:ea typeface="+mn-ea"/>
              <a:cs typeface="Arial" charset="0"/>
            </a:endParaRPr>
          </a:p>
        </p:txBody>
      </p:sp>
      <p:sp>
        <p:nvSpPr>
          <p:cNvPr id="9" name="Titel 1"/>
          <p:cNvSpPr txBox="1">
            <a:spLocks/>
          </p:cNvSpPr>
          <p:nvPr userDrawn="1"/>
        </p:nvSpPr>
        <p:spPr>
          <a:xfrm>
            <a:off x="755576" y="1807579"/>
            <a:ext cx="7992888" cy="1189373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>
              <a:defRPr sz="4000" b="0">
                <a:solidFill>
                  <a:schemeClr val="bg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ts val="32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4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Vielen Dank für Ihre Aufmerksamkeit</a:t>
            </a:r>
            <a:endParaRPr kumimoji="0" lang="de-DE" sz="40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5247607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/>
          <p:cNvSpPr/>
          <p:nvPr/>
        </p:nvSpPr>
        <p:spPr>
          <a:xfrm>
            <a:off x="0" y="6453336"/>
            <a:ext cx="8604448" cy="40466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8" name="Rechteck 7"/>
          <p:cNvSpPr/>
          <p:nvPr/>
        </p:nvSpPr>
        <p:spPr>
          <a:xfrm>
            <a:off x="8676456" y="6453336"/>
            <a:ext cx="463842" cy="40466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68000" y="90000"/>
            <a:ext cx="8136000" cy="9072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68000" y="1628775"/>
            <a:ext cx="8135937" cy="45085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68000" y="6525344"/>
            <a:ext cx="8002800" cy="252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bg1"/>
                </a:solidFill>
              </a:defRPr>
            </a:lvl1pPr>
          </a:lstStyle>
          <a:p>
            <a:r>
              <a:rPr lang="de-DE" dirty="0" smtClean="0"/>
              <a:t>Pflegedienst </a:t>
            </a:r>
            <a:r>
              <a:rPr lang="de-DE" dirty="0" err="1" smtClean="0"/>
              <a:t>Babo</a:t>
            </a:r>
            <a:r>
              <a:rPr lang="de-DE" dirty="0" smtClean="0"/>
              <a:t> - Unterweisung</a:t>
            </a:r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676000" y="6525344"/>
            <a:ext cx="468000" cy="252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>
                <a:solidFill>
                  <a:schemeClr val="accent1"/>
                </a:solidFill>
              </a:defRPr>
            </a:lvl1pPr>
          </a:lstStyle>
          <a:p>
            <a:fld id="{9564BF1B-7A00-4FDB-9ACC-13A0BEC11AB6}" type="slidenum">
              <a:rPr lang="de-DE" smtClean="0"/>
              <a:pPr/>
              <a:t>‹Nr.›</a:t>
            </a:fld>
            <a:endParaRPr lang="de-DE"/>
          </a:p>
        </p:txBody>
      </p:sp>
      <p:cxnSp>
        <p:nvCxnSpPr>
          <p:cNvPr id="9" name="Gerade Verbindung 8"/>
          <p:cNvCxnSpPr/>
          <p:nvPr/>
        </p:nvCxnSpPr>
        <p:spPr>
          <a:xfrm>
            <a:off x="0" y="1007623"/>
            <a:ext cx="9144000" cy="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157183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72" r:id="rId2"/>
    <p:sldLayoutId id="2147483671" r:id="rId3"/>
    <p:sldLayoutId id="2147483665" r:id="rId4"/>
    <p:sldLayoutId id="2147483650" r:id="rId5"/>
    <p:sldLayoutId id="2147483652" r:id="rId6"/>
    <p:sldLayoutId id="2147483653" r:id="rId7"/>
    <p:sldLayoutId id="2147483677" r:id="rId8"/>
    <p:sldLayoutId id="2147483675" r:id="rId9"/>
    <p:sldLayoutId id="2147483674" r:id="rId10"/>
    <p:sldLayoutId id="2147483676" r:id="rId11"/>
    <p:sldLayoutId id="2147483680" r:id="rId12"/>
    <p:sldLayoutId id="2147483683" r:id="rId13"/>
    <p:sldLayoutId id="2147483681" r:id="rId14"/>
    <p:sldLayoutId id="2147483682" r:id="rId15"/>
    <p:sldLayoutId id="2147483654" r:id="rId16"/>
    <p:sldLayoutId id="2147483670" r:id="rId17"/>
    <p:sldLayoutId id="2147483655" r:id="rId18"/>
    <p:sldLayoutId id="2147483673" r:id="rId19"/>
    <p:sldLayoutId id="2147483678" r:id="rId20"/>
  </p:sldLayoutIdLst>
  <p:hf sldNum="0" hdr="0" dt="0"/>
  <p:txStyles>
    <p:titleStyle>
      <a:lvl1pPr algn="l" defTabSz="914400" rtl="0" eaLnBrk="1" latinLnBrk="0" hangingPunct="1">
        <a:lnSpc>
          <a:spcPts val="3200"/>
        </a:lnSpc>
        <a:spcBef>
          <a:spcPct val="0"/>
        </a:spcBef>
        <a:buNone/>
        <a:defRPr sz="3000" kern="1200">
          <a:solidFill>
            <a:schemeClr val="accent2"/>
          </a:solidFill>
          <a:latin typeface="+mj-lt"/>
          <a:ea typeface="+mj-ea"/>
          <a:cs typeface="+mj-cs"/>
        </a:defRPr>
      </a:lvl1pPr>
    </p:titleStyle>
    <p:bodyStyle>
      <a:lvl1pPr marL="216000" indent="-216000" algn="l" defTabSz="914400" rtl="0" eaLnBrk="1" latinLnBrk="0" hangingPunct="1">
        <a:spcBef>
          <a:spcPts val="600"/>
        </a:spcBef>
        <a:buFont typeface="Wingdings" panose="05000000000000000000" pitchFamily="2" charset="2"/>
        <a:buChar char="§"/>
        <a:tabLst/>
        <a:defRPr sz="2000" kern="1200">
          <a:solidFill>
            <a:schemeClr val="accent1"/>
          </a:solidFill>
          <a:latin typeface="+mn-lt"/>
          <a:ea typeface="+mn-ea"/>
          <a:cs typeface="+mn-cs"/>
        </a:defRPr>
      </a:lvl1pPr>
      <a:lvl2pPr marL="432000" indent="-216000" algn="l" defTabSz="914400" rtl="0" eaLnBrk="1" latinLnBrk="0" hangingPunct="1">
        <a:spcBef>
          <a:spcPts val="300"/>
        </a:spcBef>
        <a:buFont typeface="Arial" panose="020B0604020202020204" pitchFamily="34" charset="0"/>
        <a:buChar char="•"/>
        <a:defRPr sz="2000" kern="1200">
          <a:solidFill>
            <a:schemeClr val="accent1"/>
          </a:solidFill>
          <a:latin typeface="+mn-lt"/>
          <a:ea typeface="+mn-ea"/>
          <a:cs typeface="+mn-cs"/>
        </a:defRPr>
      </a:lvl2pPr>
      <a:lvl3pPr marL="648000" indent="-216000" algn="l" defTabSz="914400" rtl="0" eaLnBrk="1" latinLnBrk="0" hangingPunct="1">
        <a:spcBef>
          <a:spcPts val="0"/>
        </a:spcBef>
        <a:buFont typeface="Symbol" panose="05050102010706020507" pitchFamily="18" charset="2"/>
        <a:buChar char="-"/>
        <a:defRPr sz="18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076325" indent="-269875" algn="l" defTabSz="914400" rtl="0" eaLnBrk="1" latinLnBrk="0" hangingPunct="1">
        <a:spcBef>
          <a:spcPct val="20000"/>
        </a:spcBef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dirty="0"/>
              <a:t>Bildschirmarbeit</a:t>
            </a:r>
          </a:p>
        </p:txBody>
      </p:sp>
    </p:spTree>
    <p:extLst>
      <p:ext uri="{BB962C8B-B14F-4D97-AF65-F5344CB8AC3E}">
        <p14:creationId xmlns="" xmlns:p14="http://schemas.microsoft.com/office/powerpoint/2010/main" val="29960146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ußzeilenplatzhalter 3"/>
          <p:cNvSpPr>
            <a:spLocks noGrp="1"/>
          </p:cNvSpPr>
          <p:nvPr>
            <p:ph type="ftr" sz="quarter" idx="13"/>
          </p:nvPr>
        </p:nvSpPr>
        <p:spPr>
          <a:xfrm>
            <a:off x="468000" y="6525344"/>
            <a:ext cx="8002800" cy="252000"/>
          </a:xfrm>
        </p:spPr>
        <p:txBody>
          <a:bodyPr/>
          <a:lstStyle/>
          <a:p>
            <a:r>
              <a:rPr lang="de-DE" dirty="0"/>
              <a:t>© </a:t>
            </a:r>
            <a:r>
              <a:rPr lang="de-DE" dirty="0" err="1"/>
              <a:t>safetyXperts</a:t>
            </a:r>
            <a:r>
              <a:rPr lang="de-DE" dirty="0"/>
              <a:t> - Unterweisung Plus</a:t>
            </a:r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Die täglichen Sitzzeiten</a:t>
            </a:r>
          </a:p>
        </p:txBody>
      </p:sp>
      <p:pic>
        <p:nvPicPr>
          <p:cNvPr id="8" name="Bild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1763" y="1333301"/>
            <a:ext cx="5668473" cy="4881984"/>
          </a:xfrm>
          <a:prstGeom prst="rect">
            <a:avLst/>
          </a:prstGeom>
        </p:spPr>
      </p:pic>
      <p:sp>
        <p:nvSpPr>
          <p:cNvPr id="2" name="Rechteck 1">
            <a:extLst>
              <a:ext uri="{FF2B5EF4-FFF2-40B4-BE49-F238E27FC236}">
                <a16:creationId xmlns="" xmlns:a16="http://schemas.microsoft.com/office/drawing/2014/main" id="{07D032B7-2438-4F46-B8DB-94C97101CC31}"/>
              </a:ext>
            </a:extLst>
          </p:cNvPr>
          <p:cNvSpPr/>
          <p:nvPr/>
        </p:nvSpPr>
        <p:spPr>
          <a:xfrm rot="10800000" flipV="1">
            <a:off x="6071056" y="5981410"/>
            <a:ext cx="2532944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800" dirty="0">
                <a:solidFill>
                  <a:schemeClr val="bg1">
                    <a:lumMod val="65000"/>
                  </a:schemeClr>
                </a:solidFill>
                <a:latin typeface="+mj-lt"/>
              </a:rPr>
              <a:t>© S. Specht</a:t>
            </a:r>
          </a:p>
        </p:txBody>
      </p:sp>
      <p:sp>
        <p:nvSpPr>
          <p:cNvPr id="6" name="Fußzeilenplatzhalter 3">
            <a:extLst>
              <a:ext uri="{FF2B5EF4-FFF2-40B4-BE49-F238E27FC236}">
                <a16:creationId xmlns="" xmlns:a16="http://schemas.microsoft.com/office/drawing/2014/main" id="{FB70D056-397F-47C5-87BD-0E985500278F}"/>
              </a:ext>
            </a:extLst>
          </p:cNvPr>
          <p:cNvSpPr txBox="1">
            <a:spLocks/>
          </p:cNvSpPr>
          <p:nvPr/>
        </p:nvSpPr>
        <p:spPr>
          <a:xfrm>
            <a:off x="468000" y="6525344"/>
            <a:ext cx="8002800" cy="252000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05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Pflegedienst Babo - Unterweisung</a:t>
            </a:r>
            <a:endParaRPr kumimoji="0" lang="de-DE" sz="105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8676000" y="6525344"/>
            <a:ext cx="468000" cy="252000"/>
          </a:xfrm>
        </p:spPr>
        <p:txBody>
          <a:bodyPr/>
          <a:lstStyle/>
          <a:p>
            <a:fld id="{9564BF1B-7A00-4FDB-9ACC-13A0BEC11AB6}" type="slidenum">
              <a:rPr lang="de-DE" smtClean="0"/>
              <a:pPr/>
              <a:t>2</a:t>
            </a:fld>
            <a:endParaRPr lang="de-DE"/>
          </a:p>
        </p:txBody>
      </p:sp>
    </p:spTree>
    <p:extLst>
      <p:ext uri="{BB962C8B-B14F-4D97-AF65-F5344CB8AC3E}">
        <p14:creationId xmlns="" xmlns:p14="http://schemas.microsoft.com/office/powerpoint/2010/main" val="20269294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Macht Bildschirmarbeit krank?</a:t>
            </a: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323528" y="1262706"/>
            <a:ext cx="8053835" cy="24929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ajor"/>
        </p:style>
        <p:txBody>
          <a:bodyPr wrap="square" lIns="0" tIns="0" rIns="0" bIns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  <a:lvl2pPr>
              <a:defRPr>
                <a:latin typeface="+mj-lt"/>
                <a:ea typeface="+mj-ea"/>
                <a:cs typeface="+mj-cs"/>
              </a:defRPr>
            </a:lvl2pPr>
            <a:lvl3pPr>
              <a:defRPr>
                <a:latin typeface="+mj-lt"/>
                <a:ea typeface="+mj-ea"/>
                <a:cs typeface="+mj-cs"/>
              </a:defRPr>
            </a:lvl3pPr>
            <a:lvl4pPr>
              <a:defRPr>
                <a:latin typeface="+mj-lt"/>
                <a:ea typeface="+mj-ea"/>
                <a:cs typeface="+mj-cs"/>
              </a:defRPr>
            </a:lvl4pPr>
            <a:lvl5pPr>
              <a:defRPr>
                <a:latin typeface="+mj-lt"/>
                <a:ea typeface="+mj-ea"/>
                <a:cs typeface="+mj-cs"/>
              </a:defRPr>
            </a:lvl5pPr>
            <a:lvl6pPr>
              <a:defRPr>
                <a:latin typeface="+mj-lt"/>
                <a:ea typeface="+mj-ea"/>
                <a:cs typeface="+mj-cs"/>
              </a:defRPr>
            </a:lvl6pPr>
            <a:lvl7pPr>
              <a:defRPr>
                <a:latin typeface="+mj-lt"/>
                <a:ea typeface="+mj-ea"/>
                <a:cs typeface="+mj-cs"/>
              </a:defRPr>
            </a:lvl7pPr>
            <a:lvl8pPr>
              <a:defRPr>
                <a:latin typeface="+mj-lt"/>
                <a:ea typeface="+mj-ea"/>
                <a:cs typeface="+mj-cs"/>
              </a:defRPr>
            </a:lvl8pPr>
            <a:lvl9pPr>
              <a:defRPr>
                <a:latin typeface="+mj-lt"/>
                <a:ea typeface="+mj-ea"/>
                <a:cs typeface="+mj-cs"/>
              </a:defRPr>
            </a:lvl9pPr>
          </a:lstStyle>
          <a:p>
            <a:pPr eaLnBrk="1" hangingPunct="1">
              <a:buFontTx/>
              <a:buNone/>
            </a:pPr>
            <a:r>
              <a:rPr lang="de-DE" altLang="de-DE" kern="1200" dirty="0">
                <a:solidFill>
                  <a:schemeClr val="accent1"/>
                </a:solidFill>
                <a:latin typeface="+mn-lt"/>
                <a:ea typeface="Arial" charset="0"/>
                <a:cs typeface="Arial" charset="0"/>
              </a:rPr>
              <a:t>Die Bildschirmarbeit an sich macht </a:t>
            </a:r>
            <a:r>
              <a:rPr lang="de-DE" altLang="de-DE" b="1" kern="1200" dirty="0">
                <a:solidFill>
                  <a:schemeClr val="accent1"/>
                </a:solidFill>
                <a:latin typeface="+mn-lt"/>
                <a:ea typeface="Arial" charset="0"/>
                <a:cs typeface="Arial" charset="0"/>
              </a:rPr>
              <a:t>nicht krank, </a:t>
            </a:r>
            <a:r>
              <a:rPr lang="de-DE" altLang="de-DE" kern="1200" dirty="0">
                <a:solidFill>
                  <a:schemeClr val="accent1"/>
                </a:solidFill>
                <a:latin typeface="+mn-lt"/>
                <a:ea typeface="Arial" charset="0"/>
                <a:cs typeface="Arial" charset="0"/>
              </a:rPr>
              <a:t>der falsche Umgang damit schon!</a:t>
            </a:r>
          </a:p>
          <a:p>
            <a:pPr eaLnBrk="1" hangingPunct="1">
              <a:buFontTx/>
              <a:buNone/>
            </a:pPr>
            <a:endParaRPr lang="de-DE" altLang="de-DE" kern="1200" dirty="0">
              <a:solidFill>
                <a:schemeClr val="accent1"/>
              </a:solidFill>
              <a:latin typeface="+mn-lt"/>
              <a:ea typeface="Arial" charset="0"/>
              <a:cs typeface="Arial" charset="0"/>
            </a:endParaRPr>
          </a:p>
          <a:p>
            <a:pPr marL="285750" indent="-285750" eaLnBrk="1" hangingPunct="1">
              <a:buFont typeface="Arial" charset="0"/>
              <a:buChar char="•"/>
            </a:pPr>
            <a:r>
              <a:rPr lang="de-DE" altLang="de-DE" dirty="0">
                <a:solidFill>
                  <a:schemeClr val="accent1"/>
                </a:solidFill>
                <a:latin typeface="+mn-lt"/>
                <a:ea typeface="Arial" charset="0"/>
                <a:cs typeface="Arial" charset="0"/>
              </a:rPr>
              <a:t>Um Gesundheitsschädigungen vorzubeugen, muss auf die Ergonomie der </a:t>
            </a:r>
            <a:br>
              <a:rPr lang="de-DE" altLang="de-DE" dirty="0">
                <a:solidFill>
                  <a:schemeClr val="accent1"/>
                </a:solidFill>
                <a:latin typeface="+mn-lt"/>
                <a:ea typeface="Arial" charset="0"/>
                <a:cs typeface="Arial" charset="0"/>
              </a:rPr>
            </a:br>
            <a:r>
              <a:rPr lang="de-DE" altLang="de-DE" dirty="0">
                <a:solidFill>
                  <a:schemeClr val="accent1"/>
                </a:solidFill>
                <a:latin typeface="+mn-lt"/>
                <a:ea typeface="Arial" charset="0"/>
                <a:cs typeface="Arial" charset="0"/>
              </a:rPr>
              <a:t>1. Bürostühle und Tische </a:t>
            </a:r>
            <a:br>
              <a:rPr lang="de-DE" altLang="de-DE" dirty="0">
                <a:solidFill>
                  <a:schemeClr val="accent1"/>
                </a:solidFill>
                <a:latin typeface="+mn-lt"/>
                <a:ea typeface="Arial" charset="0"/>
                <a:cs typeface="Arial" charset="0"/>
              </a:rPr>
            </a:br>
            <a:r>
              <a:rPr lang="de-DE" altLang="de-DE" kern="1200" dirty="0">
                <a:solidFill>
                  <a:schemeClr val="accent1"/>
                </a:solidFill>
                <a:latin typeface="+mn-lt"/>
                <a:ea typeface="Arial" charset="0"/>
                <a:cs typeface="Arial" charset="0"/>
              </a:rPr>
              <a:t>2. der Tastatur und Bildschirme geachtet werden.</a:t>
            </a:r>
          </a:p>
          <a:p>
            <a:pPr marL="285750" indent="-285750" eaLnBrk="1" hangingPunct="1">
              <a:buFont typeface="Arial" charset="0"/>
              <a:buChar char="•"/>
            </a:pPr>
            <a:endParaRPr lang="de-DE" altLang="de-DE" dirty="0">
              <a:solidFill>
                <a:schemeClr val="accent1"/>
              </a:solidFill>
              <a:latin typeface="+mn-lt"/>
              <a:ea typeface="Arial" charset="0"/>
              <a:cs typeface="Arial" charset="0"/>
            </a:endParaRPr>
          </a:p>
          <a:p>
            <a:pPr marL="285750" indent="-285750" eaLnBrk="1" hangingPunct="1">
              <a:buFont typeface="Arial" charset="0"/>
              <a:buChar char="•"/>
            </a:pPr>
            <a:r>
              <a:rPr lang="de-DE" altLang="de-DE" kern="1200" dirty="0">
                <a:solidFill>
                  <a:schemeClr val="accent1"/>
                </a:solidFill>
                <a:latin typeface="+mn-lt"/>
                <a:ea typeface="Arial" charset="0"/>
                <a:cs typeface="Arial" charset="0"/>
              </a:rPr>
              <a:t>Außerdem gibt es bestimmte Vorgaben, in welchem Winkel die Arbeitsplätze zu den Fenstern ausgerichtet sein sollen. Wenn dies nicht umgesetzt werden kann, kann ein Blendschutz eingesetzt werden.  </a:t>
            </a:r>
          </a:p>
        </p:txBody>
      </p:sp>
      <p:pic>
        <p:nvPicPr>
          <p:cNvPr id="7" name="Grafik 6" descr="Ein Bild, das drinnen, Person, Wand, Tisch enthält.&#10;&#10;Mit sehr hoher Zuverlässigkeit generierte Beschreibung">
            <a:extLst>
              <a:ext uri="{FF2B5EF4-FFF2-40B4-BE49-F238E27FC236}">
                <a16:creationId xmlns="" xmlns:a16="http://schemas.microsoft.com/office/drawing/2014/main" id="{C7051C05-51E0-4C2E-A560-4D3C2952523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5786" y="3478697"/>
            <a:ext cx="4145168" cy="2768972"/>
          </a:xfrm>
          <a:prstGeom prst="rect">
            <a:avLst/>
          </a:prstGeom>
          <a:effectLst>
            <a:softEdge rad="112522"/>
          </a:effectLst>
        </p:spPr>
      </p:pic>
      <p:sp>
        <p:nvSpPr>
          <p:cNvPr id="3" name="Rechteck 2">
            <a:extLst>
              <a:ext uri="{FF2B5EF4-FFF2-40B4-BE49-F238E27FC236}">
                <a16:creationId xmlns="" xmlns:a16="http://schemas.microsoft.com/office/drawing/2014/main" id="{7AD86451-1485-4DBD-B303-09AC55B1725B}"/>
              </a:ext>
            </a:extLst>
          </p:cNvPr>
          <p:cNvSpPr/>
          <p:nvPr/>
        </p:nvSpPr>
        <p:spPr>
          <a:xfrm>
            <a:off x="7934435" y="6139947"/>
            <a:ext cx="1088760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de-DE" sz="800" dirty="0">
                <a:solidFill>
                  <a:prstClr val="white">
                    <a:lumMod val="65000"/>
                  </a:prstClr>
                </a:solidFill>
              </a:rPr>
              <a:t>© Fotolia - 96191305 </a:t>
            </a:r>
          </a:p>
        </p:txBody>
      </p:sp>
      <p:sp>
        <p:nvSpPr>
          <p:cNvPr id="9" name="Fußzeilenplatzhalter 3">
            <a:extLst>
              <a:ext uri="{FF2B5EF4-FFF2-40B4-BE49-F238E27FC236}">
                <a16:creationId xmlns="" xmlns:a16="http://schemas.microsoft.com/office/drawing/2014/main" id="{FB70D056-397F-47C5-87BD-0E985500278F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468000" y="6525344"/>
            <a:ext cx="8002800" cy="252000"/>
          </a:xfrm>
        </p:spPr>
        <p:txBody>
          <a:bodyPr/>
          <a:lstStyle/>
          <a:p>
            <a:r>
              <a:rPr lang="de-DE" dirty="0" smtClean="0"/>
              <a:t>Pflegedienst </a:t>
            </a:r>
            <a:r>
              <a:rPr lang="de-DE" dirty="0" err="1" smtClean="0"/>
              <a:t>Babo</a:t>
            </a:r>
            <a:r>
              <a:rPr lang="de-DE" dirty="0" smtClean="0"/>
              <a:t> - Unterweisung</a:t>
            </a:r>
            <a:endParaRPr lang="de-DE" dirty="0"/>
          </a:p>
        </p:txBody>
      </p:sp>
      <p:sp>
        <p:nvSpPr>
          <p:cNvPr id="10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8676000" y="6525344"/>
            <a:ext cx="468000" cy="252000"/>
          </a:xfrm>
        </p:spPr>
        <p:txBody>
          <a:bodyPr/>
          <a:lstStyle/>
          <a:p>
            <a:fld id="{9564BF1B-7A00-4FDB-9ACC-13A0BEC11AB6}" type="slidenum">
              <a:rPr lang="de-DE" smtClean="0"/>
              <a:pPr/>
              <a:t>3</a:t>
            </a:fld>
            <a:endParaRPr lang="de-DE"/>
          </a:p>
        </p:txBody>
      </p:sp>
    </p:spTree>
    <p:extLst>
      <p:ext uri="{BB962C8B-B14F-4D97-AF65-F5344CB8AC3E}">
        <p14:creationId xmlns="" xmlns:p14="http://schemas.microsoft.com/office/powerpoint/2010/main" val="9591620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 idx="1"/>
          </p:nvPr>
        </p:nvSpPr>
        <p:spPr>
          <a:xfrm>
            <a:off x="169034" y="1822810"/>
            <a:ext cx="8135937" cy="4508500"/>
          </a:xfrm>
        </p:spPr>
        <p:txBody>
          <a:bodyPr/>
          <a:lstStyle/>
          <a:p>
            <a:pPr>
              <a:buFont typeface="Arial" charset="0"/>
              <a:buChar char="•"/>
            </a:pPr>
            <a:r>
              <a:rPr lang="de-DE" sz="1800" dirty="0">
                <a:ea typeface="Arial" charset="0"/>
                <a:cs typeface="Arial" charset="0"/>
              </a:rPr>
              <a:t>ungünstige Arbeitsplatzgestaltung und Lichtverhältnisse </a:t>
            </a:r>
          </a:p>
          <a:p>
            <a:pPr>
              <a:buFont typeface="Arial" charset="0"/>
              <a:buChar char="•"/>
            </a:pPr>
            <a:r>
              <a:rPr lang="de-DE" sz="1800" dirty="0">
                <a:ea typeface="Arial" charset="0"/>
                <a:cs typeface="Arial" charset="0"/>
              </a:rPr>
              <a:t>unzureichende Korrektur des Sehvermögens </a:t>
            </a:r>
          </a:p>
          <a:p>
            <a:pPr>
              <a:buFont typeface="Arial" charset="0"/>
              <a:buChar char="•"/>
            </a:pPr>
            <a:r>
              <a:rPr lang="de-DE" sz="1800" dirty="0">
                <a:ea typeface="Arial" charset="0"/>
                <a:cs typeface="Arial" charset="0"/>
              </a:rPr>
              <a:t>störende direkte und indirekte Blendung (z. B. künstliches / natürliches Licht) </a:t>
            </a:r>
          </a:p>
          <a:p>
            <a:pPr>
              <a:buFont typeface="Arial" charset="0"/>
              <a:buChar char="•"/>
            </a:pPr>
            <a:r>
              <a:rPr lang="de-DE" sz="1800" dirty="0">
                <a:ea typeface="Arial" charset="0"/>
                <a:cs typeface="Arial" charset="0"/>
              </a:rPr>
              <a:t>mangelhafte Schärfen- und Kontrasteinstellung der Zeichen (Hardware) </a:t>
            </a:r>
          </a:p>
          <a:p>
            <a:pPr>
              <a:buFont typeface="Arial" charset="0"/>
              <a:buChar char="•"/>
            </a:pPr>
            <a:r>
              <a:rPr lang="de-DE" sz="1800" dirty="0">
                <a:ea typeface="Arial" charset="0"/>
                <a:cs typeface="Arial" charset="0"/>
              </a:rPr>
              <a:t>Bildschirm-Flimmern (Hardware) </a:t>
            </a:r>
          </a:p>
          <a:p>
            <a:pPr marL="0" indent="0">
              <a:buNone/>
            </a:pPr>
            <a:endParaRPr lang="de-DE" altLang="de-DE" dirty="0"/>
          </a:p>
          <a:p>
            <a:endParaRPr lang="de-DE" dirty="0"/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Ursache für Augenbeschwerden</a:t>
            </a:r>
          </a:p>
        </p:txBody>
      </p:sp>
      <p:sp>
        <p:nvSpPr>
          <p:cNvPr id="6" name="Textfeld 5"/>
          <p:cNvSpPr txBox="1"/>
          <p:nvPr/>
        </p:nvSpPr>
        <p:spPr>
          <a:xfrm>
            <a:off x="391648" y="3861048"/>
            <a:ext cx="4060984" cy="233910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altLang="de-DE" b="1" dirty="0">
                <a:solidFill>
                  <a:schemeClr val="accent1"/>
                </a:solidFill>
                <a:ea typeface="Arial" charset="0"/>
                <a:cs typeface="Arial" charset="0"/>
              </a:rPr>
              <a:t>Mögliche Folgen:</a:t>
            </a:r>
          </a:p>
          <a:p>
            <a:endParaRPr lang="de-DE" altLang="de-DE" dirty="0">
              <a:solidFill>
                <a:schemeClr val="accent1"/>
              </a:solidFill>
              <a:ea typeface="Arial" charset="0"/>
              <a:cs typeface="Arial" charset="0"/>
            </a:endParaRPr>
          </a:p>
          <a:p>
            <a:pPr marL="285750" indent="-285750">
              <a:buFont typeface="Arial" charset="0"/>
              <a:buChar char="•"/>
            </a:pPr>
            <a:r>
              <a:rPr lang="de-DE" altLang="de-DE" dirty="0">
                <a:solidFill>
                  <a:schemeClr val="accent1"/>
                </a:solidFill>
                <a:ea typeface="Arial" charset="0"/>
                <a:cs typeface="Arial" charset="0"/>
              </a:rPr>
              <a:t>Verschlechterung der Sehleistung</a:t>
            </a:r>
          </a:p>
          <a:p>
            <a:pPr marL="285750" indent="-285750">
              <a:buFont typeface="Arial" charset="0"/>
              <a:buChar char="•"/>
            </a:pPr>
            <a:r>
              <a:rPr lang="de-DE" altLang="de-DE" dirty="0">
                <a:solidFill>
                  <a:schemeClr val="accent1"/>
                </a:solidFill>
                <a:ea typeface="Arial" charset="0"/>
                <a:cs typeface="Arial" charset="0"/>
              </a:rPr>
              <a:t>Müdigkeit</a:t>
            </a:r>
          </a:p>
          <a:p>
            <a:pPr marL="285750" indent="-285750">
              <a:buFont typeface="Arial" charset="0"/>
              <a:buChar char="•"/>
            </a:pPr>
            <a:r>
              <a:rPr lang="de-DE" altLang="de-DE" dirty="0">
                <a:solidFill>
                  <a:schemeClr val="accent1"/>
                </a:solidFill>
                <a:ea typeface="Arial" charset="0"/>
                <a:cs typeface="Arial" charset="0"/>
              </a:rPr>
              <a:t>erhöhte Fehlerhäufigkeit</a:t>
            </a:r>
          </a:p>
          <a:p>
            <a:pPr marL="285750" indent="-285750">
              <a:buFont typeface="Arial" charset="0"/>
              <a:buChar char="•"/>
            </a:pPr>
            <a:r>
              <a:rPr lang="de-DE" altLang="de-DE" dirty="0">
                <a:solidFill>
                  <a:schemeClr val="accent1"/>
                </a:solidFill>
                <a:ea typeface="Arial" charset="0"/>
                <a:cs typeface="Arial" charset="0"/>
              </a:rPr>
              <a:t>Verspannungen in Nacken und Rücken</a:t>
            </a:r>
          </a:p>
          <a:p>
            <a:pPr marL="285750" indent="-285750">
              <a:buFont typeface="Arial" charset="0"/>
              <a:buChar char="•"/>
            </a:pPr>
            <a:r>
              <a:rPr lang="de-DE" altLang="de-DE" dirty="0">
                <a:solidFill>
                  <a:schemeClr val="accent1"/>
                </a:solidFill>
                <a:ea typeface="Arial" charset="0"/>
                <a:cs typeface="Arial" charset="0"/>
              </a:rPr>
              <a:t>Kopfschmerzen</a:t>
            </a:r>
          </a:p>
          <a:p>
            <a:endParaRPr lang="de-DE" sz="2000" dirty="0">
              <a:solidFill>
                <a:schemeClr val="accent1"/>
              </a:solidFill>
            </a:endParaRPr>
          </a:p>
        </p:txBody>
      </p:sp>
      <p:sp>
        <p:nvSpPr>
          <p:cNvPr id="7" name="Fußzeilenplatzhalter 3">
            <a:extLst>
              <a:ext uri="{FF2B5EF4-FFF2-40B4-BE49-F238E27FC236}">
                <a16:creationId xmlns="" xmlns:a16="http://schemas.microsoft.com/office/drawing/2014/main" id="{FB70D056-397F-47C5-87BD-0E985500278F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468000" y="6525344"/>
            <a:ext cx="8002800" cy="252000"/>
          </a:xfrm>
        </p:spPr>
        <p:txBody>
          <a:bodyPr/>
          <a:lstStyle/>
          <a:p>
            <a:r>
              <a:rPr lang="de-DE" dirty="0" smtClean="0"/>
              <a:t>Pflegedienst </a:t>
            </a:r>
            <a:r>
              <a:rPr lang="de-DE" dirty="0" err="1" smtClean="0"/>
              <a:t>Babo</a:t>
            </a:r>
            <a:r>
              <a:rPr lang="de-DE" dirty="0" smtClean="0"/>
              <a:t> - Unterweisung</a:t>
            </a:r>
            <a:endParaRPr lang="de-DE" dirty="0"/>
          </a:p>
        </p:txBody>
      </p:sp>
      <p:sp>
        <p:nvSpPr>
          <p:cNvPr id="9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8676000" y="6525344"/>
            <a:ext cx="468000" cy="252000"/>
          </a:xfrm>
        </p:spPr>
        <p:txBody>
          <a:bodyPr/>
          <a:lstStyle/>
          <a:p>
            <a:fld id="{9564BF1B-7A00-4FDB-9ACC-13A0BEC11AB6}" type="slidenum">
              <a:rPr lang="de-DE" smtClean="0"/>
              <a:pPr/>
              <a:t>4</a:t>
            </a:fld>
            <a:endParaRPr lang="de-DE"/>
          </a:p>
        </p:txBody>
      </p:sp>
    </p:spTree>
    <p:extLst>
      <p:ext uri="{BB962C8B-B14F-4D97-AF65-F5344CB8AC3E}">
        <p14:creationId xmlns="" xmlns:p14="http://schemas.microsoft.com/office/powerpoint/2010/main" val="12112702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Aft>
                <a:spcPts val="600"/>
              </a:spcAft>
              <a:buFont typeface="Arial" charset="0"/>
              <a:buChar char="•"/>
            </a:pPr>
            <a:r>
              <a:rPr lang="de-DE" altLang="de-DE" sz="1500" dirty="0">
                <a:latin typeface="Arial" charset="0"/>
                <a:ea typeface="Arial" charset="0"/>
                <a:cs typeface="Arial" charset="0"/>
              </a:rPr>
              <a:t>Leicht vergessen, aber trotzdem wichtig: Blinzeln. </a:t>
            </a:r>
            <a:br>
              <a:rPr lang="de-DE" altLang="de-DE" sz="1500" dirty="0">
                <a:latin typeface="Arial" charset="0"/>
                <a:ea typeface="Arial" charset="0"/>
                <a:cs typeface="Arial" charset="0"/>
              </a:rPr>
            </a:br>
            <a:r>
              <a:rPr lang="de-DE" altLang="de-DE" sz="1500" dirty="0">
                <a:latin typeface="Arial" charset="0"/>
                <a:ea typeface="Arial" charset="0"/>
                <a:cs typeface="Arial" charset="0"/>
              </a:rPr>
              <a:t>Augen müssen bei künstlichem Licht weniger blinzeln, allerdings ist das für die Gesundheit der Augen sehr wichtig.</a:t>
            </a:r>
          </a:p>
          <a:p>
            <a:pPr>
              <a:spcAft>
                <a:spcPts val="600"/>
              </a:spcAft>
              <a:buFont typeface="Arial" charset="0"/>
              <a:buChar char="•"/>
            </a:pPr>
            <a:r>
              <a:rPr lang="de-DE" altLang="de-DE" sz="1500" dirty="0">
                <a:latin typeface="Arial" charset="0"/>
                <a:ea typeface="Arial" charset="0"/>
                <a:cs typeface="Arial" charset="0"/>
              </a:rPr>
              <a:t>Ein Vorteil der Computerarbeit ist, dass man vieles benutzerspezifisch einstellen kann. Verwenden Sie eine Schriftgröße, mit der Sie entspannt arbeiten können.</a:t>
            </a:r>
          </a:p>
          <a:p>
            <a:pPr>
              <a:spcAft>
                <a:spcPts val="600"/>
              </a:spcAft>
              <a:buFont typeface="Arial" charset="0"/>
              <a:buChar char="•"/>
            </a:pPr>
            <a:r>
              <a:rPr lang="de-DE" altLang="de-DE" sz="1500" dirty="0">
                <a:latin typeface="Arial" charset="0"/>
                <a:ea typeface="Arial" charset="0"/>
                <a:cs typeface="Arial" charset="0"/>
              </a:rPr>
              <a:t>Sorgen Sie dafür, dass es an Ihrem Arbeitsplatz nicht zu dunkel, aber auch nicht zu hell ist. </a:t>
            </a:r>
          </a:p>
          <a:p>
            <a:pPr>
              <a:spcAft>
                <a:spcPts val="600"/>
              </a:spcAft>
              <a:buFont typeface="Arial" charset="0"/>
              <a:buChar char="•"/>
            </a:pPr>
            <a:r>
              <a:rPr lang="de-DE" altLang="de-DE" sz="1500" dirty="0">
                <a:latin typeface="Arial" charset="0"/>
                <a:ea typeface="Arial" charset="0"/>
                <a:cs typeface="Arial" charset="0"/>
              </a:rPr>
              <a:t>Führen Sie mit den Augen Entspannungsübungen durch, indem Sie ab und an zu einem Punkt schauen, der weiter entfernt ist. </a:t>
            </a:r>
          </a:p>
          <a:p>
            <a:pPr>
              <a:spcAft>
                <a:spcPts val="600"/>
              </a:spcAft>
              <a:buFont typeface="Arial" charset="0"/>
              <a:buChar char="•"/>
            </a:pPr>
            <a:r>
              <a:rPr lang="de-DE" altLang="de-DE" sz="1500" dirty="0">
                <a:latin typeface="Arial" charset="0"/>
                <a:ea typeface="Arial" charset="0"/>
                <a:cs typeface="Arial" charset="0"/>
              </a:rPr>
              <a:t>Verwenden Sie befeuchtende Augentropfen</a:t>
            </a:r>
          </a:p>
          <a:p>
            <a:pPr>
              <a:spcAft>
                <a:spcPts val="600"/>
              </a:spcAft>
              <a:buFont typeface="Arial" charset="0"/>
              <a:buChar char="•"/>
            </a:pPr>
            <a:r>
              <a:rPr lang="de-DE" altLang="de-DE" sz="1500" dirty="0">
                <a:latin typeface="Arial" charset="0"/>
                <a:ea typeface="Arial" charset="0"/>
                <a:cs typeface="Arial" charset="0"/>
              </a:rPr>
              <a:t>Trinken Sie ausreichend</a:t>
            </a:r>
          </a:p>
          <a:p>
            <a:pPr>
              <a:spcAft>
                <a:spcPts val="600"/>
              </a:spcAft>
              <a:buFont typeface="Arial" charset="0"/>
              <a:buChar char="•"/>
            </a:pPr>
            <a:r>
              <a:rPr lang="de-DE" altLang="de-DE" sz="1500" dirty="0">
                <a:latin typeface="Arial" charset="0"/>
                <a:ea typeface="Arial" charset="0"/>
                <a:cs typeface="Arial" charset="0"/>
              </a:rPr>
              <a:t>Lüften Sie Ihr Büro regelmäßig </a:t>
            </a:r>
          </a:p>
          <a:p>
            <a:pPr>
              <a:spcAft>
                <a:spcPts val="600"/>
              </a:spcAft>
              <a:buFont typeface="Arial" charset="0"/>
              <a:buChar char="•"/>
            </a:pPr>
            <a:r>
              <a:rPr lang="de-DE" altLang="de-DE" sz="1500" dirty="0">
                <a:latin typeface="Arial" charset="0"/>
                <a:ea typeface="Arial" charset="0"/>
                <a:cs typeface="Arial" charset="0"/>
              </a:rPr>
              <a:t>Tragen Sie bei einer schon vorhandenen Sehschwäche Ihre Brille anstatt Kontaktlinsen</a:t>
            </a:r>
          </a:p>
          <a:p>
            <a:pPr>
              <a:spcAft>
                <a:spcPts val="600"/>
              </a:spcAft>
              <a:buFont typeface="Arial" charset="0"/>
              <a:buChar char="•"/>
            </a:pPr>
            <a:endParaRPr lang="de-DE" altLang="de-DE" dirty="0">
              <a:latin typeface="Arial" charset="0"/>
              <a:ea typeface="Arial" charset="0"/>
              <a:cs typeface="Arial" charset="0"/>
            </a:endParaRPr>
          </a:p>
          <a:p>
            <a:endParaRPr lang="de-DE" dirty="0"/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z="3200" dirty="0">
                <a:ea typeface="Arial" charset="0"/>
                <a:cs typeface="Arial" charset="0"/>
              </a:rPr>
              <a:t>Tipps für Wachheit am Arbeitsplatz</a:t>
            </a:r>
            <a:endParaRPr lang="de-DE" dirty="0"/>
          </a:p>
        </p:txBody>
      </p:sp>
      <p:sp>
        <p:nvSpPr>
          <p:cNvPr id="6" name="Fußzeilenplatzhalter 3">
            <a:extLst>
              <a:ext uri="{FF2B5EF4-FFF2-40B4-BE49-F238E27FC236}">
                <a16:creationId xmlns="" xmlns:a16="http://schemas.microsoft.com/office/drawing/2014/main" id="{FB70D056-397F-47C5-87BD-0E985500278F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468000" y="6525344"/>
            <a:ext cx="8002800" cy="252000"/>
          </a:xfrm>
        </p:spPr>
        <p:txBody>
          <a:bodyPr/>
          <a:lstStyle/>
          <a:p>
            <a:r>
              <a:rPr lang="de-DE" dirty="0" smtClean="0"/>
              <a:t>Pflegedienst </a:t>
            </a:r>
            <a:r>
              <a:rPr lang="de-DE" dirty="0" err="1" smtClean="0"/>
              <a:t>Babo</a:t>
            </a:r>
            <a:r>
              <a:rPr lang="de-DE" dirty="0" smtClean="0"/>
              <a:t> - Unterweisung</a:t>
            </a:r>
            <a:endParaRPr lang="de-DE" dirty="0"/>
          </a:p>
        </p:txBody>
      </p:sp>
      <p:sp>
        <p:nvSpPr>
          <p:cNvPr id="8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8676000" y="6525344"/>
            <a:ext cx="468000" cy="252000"/>
          </a:xfrm>
        </p:spPr>
        <p:txBody>
          <a:bodyPr/>
          <a:lstStyle/>
          <a:p>
            <a:fld id="{9564BF1B-7A00-4FDB-9ACC-13A0BEC11AB6}" type="slidenum">
              <a:rPr lang="de-DE" smtClean="0"/>
              <a:pPr/>
              <a:t>5</a:t>
            </a:fld>
            <a:endParaRPr lang="de-DE"/>
          </a:p>
        </p:txBody>
      </p:sp>
    </p:spTree>
    <p:extLst>
      <p:ext uri="{BB962C8B-B14F-4D97-AF65-F5344CB8AC3E}">
        <p14:creationId xmlns="" xmlns:p14="http://schemas.microsoft.com/office/powerpoint/2010/main" val="11311762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 idx="1"/>
          </p:nvPr>
        </p:nvSpPr>
        <p:spPr>
          <a:xfrm>
            <a:off x="468000" y="1628775"/>
            <a:ext cx="8280464" cy="4508500"/>
          </a:xfrm>
        </p:spPr>
        <p:txBody>
          <a:bodyPr/>
          <a:lstStyle/>
          <a:p>
            <a:pPr>
              <a:buFont typeface="Arial" charset="0"/>
              <a:buChar char="•"/>
            </a:pPr>
            <a:r>
              <a:rPr lang="de-DE" sz="1800" dirty="0">
                <a:ea typeface="Arial" charset="0"/>
                <a:cs typeface="Arial" charset="0"/>
              </a:rPr>
              <a:t>Aufgrund der überwiegend sitzenden Tätigkeit gehören in die Kategorie der Augenbeschwerden auch Beschwerden des Haltungsapparates. </a:t>
            </a:r>
            <a:br>
              <a:rPr lang="de-DE" sz="1800" dirty="0">
                <a:ea typeface="Arial" charset="0"/>
                <a:cs typeface="Arial" charset="0"/>
              </a:rPr>
            </a:br>
            <a:endParaRPr lang="de-DE" sz="1800" dirty="0">
              <a:ea typeface="Arial" charset="0"/>
              <a:cs typeface="Arial" charset="0"/>
            </a:endParaRPr>
          </a:p>
          <a:p>
            <a:pPr marL="0" indent="0">
              <a:buNone/>
            </a:pPr>
            <a:r>
              <a:rPr lang="de-DE" sz="1800" b="1" dirty="0">
                <a:ea typeface="Arial" charset="0"/>
                <a:cs typeface="Arial" charset="0"/>
              </a:rPr>
              <a:t>Darunter fallen:</a:t>
            </a:r>
          </a:p>
          <a:p>
            <a:pPr>
              <a:buFont typeface="Arial" charset="0"/>
              <a:buChar char="•"/>
            </a:pPr>
            <a:r>
              <a:rPr lang="de-DE" sz="1800" dirty="0">
                <a:ea typeface="Arial" charset="0"/>
                <a:cs typeface="Arial" charset="0"/>
              </a:rPr>
              <a:t>Kopfschmerzen</a:t>
            </a:r>
          </a:p>
          <a:p>
            <a:pPr>
              <a:buFont typeface="Arial" charset="0"/>
              <a:buChar char="•"/>
            </a:pPr>
            <a:r>
              <a:rPr lang="de-DE" sz="1800" dirty="0">
                <a:ea typeface="Arial" charset="0"/>
                <a:cs typeface="Arial" charset="0"/>
              </a:rPr>
              <a:t>Rückenschmerzen</a:t>
            </a:r>
          </a:p>
          <a:p>
            <a:pPr>
              <a:buFont typeface="Arial" charset="0"/>
              <a:buChar char="•"/>
            </a:pPr>
            <a:r>
              <a:rPr lang="de-DE" sz="1800" dirty="0">
                <a:ea typeface="Arial" charset="0"/>
                <a:cs typeface="Arial" charset="0"/>
              </a:rPr>
              <a:t>Schulterziehen </a:t>
            </a:r>
          </a:p>
          <a:p>
            <a:pPr>
              <a:buFont typeface="Arial" charset="0"/>
              <a:buChar char="•"/>
            </a:pPr>
            <a:r>
              <a:rPr lang="de-DE" sz="1800" dirty="0">
                <a:ea typeface="Arial" charset="0"/>
                <a:cs typeface="Arial" charset="0"/>
              </a:rPr>
              <a:t>Nackenschmerzen </a:t>
            </a:r>
          </a:p>
          <a:p>
            <a:pPr>
              <a:buFont typeface="Arial" charset="0"/>
              <a:buChar char="•"/>
            </a:pPr>
            <a:r>
              <a:rPr lang="de-DE" sz="1800" dirty="0">
                <a:ea typeface="Arial" charset="0"/>
                <a:cs typeface="Arial" charset="0"/>
              </a:rPr>
              <a:t>Knieschmerzen </a:t>
            </a:r>
          </a:p>
          <a:p>
            <a:pPr>
              <a:buFont typeface="Arial" charset="0"/>
              <a:buChar char="•"/>
            </a:pPr>
            <a:r>
              <a:rPr lang="de-DE" sz="1800" dirty="0">
                <a:ea typeface="Arial" charset="0"/>
                <a:cs typeface="Arial" charset="0"/>
              </a:rPr>
              <a:t>etc.</a:t>
            </a:r>
          </a:p>
          <a:p>
            <a:pPr marL="0" indent="0">
              <a:buNone/>
            </a:pPr>
            <a:endParaRPr lang="de-DE" sz="1800" dirty="0">
              <a:ea typeface="Arial" charset="0"/>
              <a:cs typeface="Arial" charset="0"/>
            </a:endParaRPr>
          </a:p>
          <a:p>
            <a:endParaRPr lang="de-DE" dirty="0"/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Typische Bürokrankheiten</a:t>
            </a:r>
          </a:p>
        </p:txBody>
      </p:sp>
      <p:sp>
        <p:nvSpPr>
          <p:cNvPr id="6" name="Fußzeilenplatzhalter 3">
            <a:extLst>
              <a:ext uri="{FF2B5EF4-FFF2-40B4-BE49-F238E27FC236}">
                <a16:creationId xmlns="" xmlns:a16="http://schemas.microsoft.com/office/drawing/2014/main" id="{FB70D056-397F-47C5-87BD-0E985500278F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468000" y="6525344"/>
            <a:ext cx="8002800" cy="252000"/>
          </a:xfrm>
        </p:spPr>
        <p:txBody>
          <a:bodyPr/>
          <a:lstStyle/>
          <a:p>
            <a:r>
              <a:rPr lang="de-DE" dirty="0" smtClean="0"/>
              <a:t>Pflegedienst </a:t>
            </a:r>
            <a:r>
              <a:rPr lang="de-DE" dirty="0" err="1" smtClean="0"/>
              <a:t>Babo</a:t>
            </a:r>
            <a:r>
              <a:rPr lang="de-DE" dirty="0" smtClean="0"/>
              <a:t> - Unterweisung</a:t>
            </a:r>
            <a:endParaRPr lang="de-DE" dirty="0"/>
          </a:p>
        </p:txBody>
      </p:sp>
      <p:sp>
        <p:nvSpPr>
          <p:cNvPr id="7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8676000" y="6525344"/>
            <a:ext cx="468000" cy="252000"/>
          </a:xfrm>
        </p:spPr>
        <p:txBody>
          <a:bodyPr/>
          <a:lstStyle/>
          <a:p>
            <a:fld id="{9564BF1B-7A00-4FDB-9ACC-13A0BEC11AB6}" type="slidenum">
              <a:rPr lang="de-DE" smtClean="0"/>
              <a:pPr/>
              <a:t>6</a:t>
            </a:fld>
            <a:endParaRPr lang="de-DE"/>
          </a:p>
        </p:txBody>
      </p:sp>
    </p:spTree>
    <p:extLst>
      <p:ext uri="{BB962C8B-B14F-4D97-AF65-F5344CB8AC3E}">
        <p14:creationId xmlns="" xmlns:p14="http://schemas.microsoft.com/office/powerpoint/2010/main" val="6448346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 idx="1"/>
          </p:nvPr>
        </p:nvSpPr>
        <p:spPr>
          <a:xfrm>
            <a:off x="468000" y="1628775"/>
            <a:ext cx="8280464" cy="4508500"/>
          </a:xfrm>
        </p:spPr>
        <p:txBody>
          <a:bodyPr/>
          <a:lstStyle/>
          <a:p>
            <a:pPr marL="0" indent="0">
              <a:buNone/>
            </a:pPr>
            <a:endParaRPr lang="de-DE" sz="1000" dirty="0">
              <a:latin typeface="Arial" charset="0"/>
              <a:ea typeface="Arial" charset="0"/>
              <a:cs typeface="Arial" charset="0"/>
            </a:endParaRPr>
          </a:p>
          <a:p>
            <a:pPr>
              <a:buFont typeface="Arial" charset="0"/>
              <a:buChar char="•"/>
            </a:pPr>
            <a:r>
              <a:rPr lang="de-DE" altLang="de-DE" sz="1800" dirty="0">
                <a:ea typeface="Arial" charset="0"/>
                <a:cs typeface="Arial" charset="0"/>
              </a:rPr>
              <a:t>Die Körperhaltung 2–4-mal pro Stunde wechseln.</a:t>
            </a:r>
          </a:p>
          <a:p>
            <a:pPr>
              <a:buFont typeface="Arial" charset="0"/>
              <a:buChar char="•"/>
            </a:pPr>
            <a:r>
              <a:rPr lang="de-DE" altLang="de-DE" sz="1800" dirty="0">
                <a:ea typeface="Arial" charset="0"/>
                <a:cs typeface="Arial" charset="0"/>
              </a:rPr>
              <a:t>Kurz und oft aufstehen.</a:t>
            </a:r>
          </a:p>
          <a:p>
            <a:pPr>
              <a:buFont typeface="Arial" charset="0"/>
              <a:buChar char="•"/>
            </a:pPr>
            <a:r>
              <a:rPr lang="de-DE" altLang="de-DE" sz="1800" dirty="0">
                <a:ea typeface="Arial" charset="0"/>
                <a:cs typeface="Arial" charset="0"/>
              </a:rPr>
              <a:t>Stellen Sie sich auch zum Arbeiten am PC hin.</a:t>
            </a:r>
          </a:p>
          <a:p>
            <a:pPr marL="0" indent="0">
              <a:buNone/>
            </a:pPr>
            <a:endParaRPr lang="de-DE" dirty="0"/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de-DE" dirty="0">
                <a:ea typeface="Arial" charset="0"/>
                <a:cs typeface="Arial" charset="0"/>
              </a:rPr>
              <a:t>So bringt man Bewegung ins Büro</a:t>
            </a:r>
          </a:p>
        </p:txBody>
      </p:sp>
      <p:sp>
        <p:nvSpPr>
          <p:cNvPr id="10" name="Textfeld 9"/>
          <p:cNvSpPr txBox="1"/>
          <p:nvPr/>
        </p:nvSpPr>
        <p:spPr>
          <a:xfrm>
            <a:off x="611560" y="3244175"/>
            <a:ext cx="3600401" cy="2893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>
                <a:solidFill>
                  <a:schemeClr val="accent1"/>
                </a:solidFill>
                <a:ea typeface="Arial" charset="0"/>
                <a:cs typeface="Arial" charset="0"/>
              </a:rPr>
              <a:t>Bewegung tut gut!</a:t>
            </a:r>
          </a:p>
          <a:p>
            <a:endParaRPr lang="de-DE" sz="1000" dirty="0">
              <a:solidFill>
                <a:schemeClr val="accent1"/>
              </a:solidFill>
              <a:ea typeface="Arial" charset="0"/>
              <a:cs typeface="Arial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dirty="0">
                <a:solidFill>
                  <a:schemeClr val="accent1"/>
                </a:solidFill>
                <a:ea typeface="Arial" charset="0"/>
                <a:cs typeface="Arial" charset="0"/>
              </a:rPr>
              <a:t>Dynamisches Sitzen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dirty="0">
                <a:solidFill>
                  <a:schemeClr val="accent1"/>
                </a:solidFill>
                <a:ea typeface="Arial" charset="0"/>
                <a:cs typeface="Arial" charset="0"/>
              </a:rPr>
              <a:t>Besuch statt Telefonat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dirty="0">
                <a:solidFill>
                  <a:schemeClr val="accent1"/>
                </a:solidFill>
                <a:ea typeface="Arial" charset="0"/>
                <a:cs typeface="Arial" charset="0"/>
              </a:rPr>
              <a:t>Treppen statt Aufzug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dirty="0">
                <a:solidFill>
                  <a:schemeClr val="accent1"/>
                </a:solidFill>
                <a:ea typeface="Arial" charset="0"/>
                <a:cs typeface="Arial" charset="0"/>
              </a:rPr>
              <a:t>Ausgleichsübungen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de-DE" dirty="0">
              <a:solidFill>
                <a:schemeClr val="accent1"/>
              </a:solidFill>
              <a:ea typeface="Arial" charset="0"/>
              <a:cs typeface="Arial" charset="0"/>
            </a:endParaRPr>
          </a:p>
          <a:p>
            <a:r>
              <a:rPr lang="de-DE" dirty="0">
                <a:solidFill>
                  <a:schemeClr val="accent1"/>
                </a:solidFill>
                <a:ea typeface="Arial" charset="0"/>
                <a:cs typeface="Arial" charset="0"/>
              </a:rPr>
              <a:t>Frische Luft macht fit!</a:t>
            </a:r>
          </a:p>
          <a:p>
            <a:endParaRPr lang="de-DE" sz="1000" dirty="0">
              <a:solidFill>
                <a:schemeClr val="accent1"/>
              </a:solidFill>
              <a:ea typeface="Arial" charset="0"/>
              <a:cs typeface="Arial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dirty="0">
                <a:solidFill>
                  <a:schemeClr val="accent1"/>
                </a:solidFill>
                <a:ea typeface="Arial" charset="0"/>
                <a:cs typeface="Arial" charset="0"/>
              </a:rPr>
              <a:t>Regelmäßig Lüften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dirty="0">
                <a:solidFill>
                  <a:schemeClr val="accent1"/>
                </a:solidFill>
                <a:ea typeface="Arial" charset="0"/>
                <a:cs typeface="Arial" charset="0"/>
              </a:rPr>
              <a:t>Mittagsspaziergang</a:t>
            </a:r>
          </a:p>
        </p:txBody>
      </p:sp>
      <p:sp>
        <p:nvSpPr>
          <p:cNvPr id="6" name="Fußzeilenplatzhalter 3">
            <a:extLst>
              <a:ext uri="{FF2B5EF4-FFF2-40B4-BE49-F238E27FC236}">
                <a16:creationId xmlns="" xmlns:a16="http://schemas.microsoft.com/office/drawing/2014/main" id="{FB70D056-397F-47C5-87BD-0E985500278F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468000" y="6525344"/>
            <a:ext cx="8002800" cy="252000"/>
          </a:xfrm>
        </p:spPr>
        <p:txBody>
          <a:bodyPr/>
          <a:lstStyle/>
          <a:p>
            <a:r>
              <a:rPr lang="de-DE" dirty="0" smtClean="0"/>
              <a:t>Pflegedienst </a:t>
            </a:r>
            <a:r>
              <a:rPr lang="de-DE" dirty="0" err="1" smtClean="0"/>
              <a:t>Babo</a:t>
            </a:r>
            <a:r>
              <a:rPr lang="de-DE" dirty="0" smtClean="0"/>
              <a:t> - Unterweisung</a:t>
            </a:r>
            <a:endParaRPr lang="de-DE" dirty="0"/>
          </a:p>
        </p:txBody>
      </p:sp>
      <p:sp>
        <p:nvSpPr>
          <p:cNvPr id="7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8676000" y="6525344"/>
            <a:ext cx="468000" cy="252000"/>
          </a:xfrm>
        </p:spPr>
        <p:txBody>
          <a:bodyPr/>
          <a:lstStyle/>
          <a:p>
            <a:fld id="{9564BF1B-7A00-4FDB-9ACC-13A0BEC11AB6}" type="slidenum">
              <a:rPr lang="de-DE" smtClean="0"/>
              <a:pPr/>
              <a:t>7</a:t>
            </a:fld>
            <a:endParaRPr lang="de-DE"/>
          </a:p>
        </p:txBody>
      </p:sp>
    </p:spTree>
    <p:extLst>
      <p:ext uri="{BB962C8B-B14F-4D97-AF65-F5344CB8AC3E}">
        <p14:creationId xmlns="" xmlns:p14="http://schemas.microsoft.com/office/powerpoint/2010/main" val="3582798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531" t="22808" r="-1"/>
          <a:stretch/>
        </p:blipFill>
        <p:spPr>
          <a:xfrm>
            <a:off x="5831684" y="3127244"/>
            <a:ext cx="2952328" cy="1288866"/>
          </a:xfrm>
          <a:prstGeom prst="rect">
            <a:avLst/>
          </a:prstGeom>
        </p:spPr>
      </p:pic>
      <p:sp>
        <p:nvSpPr>
          <p:cNvPr id="5" name="Ti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Übungen am Arbeitsplatz</a:t>
            </a:r>
          </a:p>
        </p:txBody>
      </p:sp>
      <p:sp>
        <p:nvSpPr>
          <p:cNvPr id="6" name="Inhaltsplatzhalter 1"/>
          <p:cNvSpPr>
            <a:spLocks noGrp="1"/>
          </p:cNvSpPr>
          <p:nvPr>
            <p:ph idx="1"/>
          </p:nvPr>
        </p:nvSpPr>
        <p:spPr>
          <a:xfrm>
            <a:off x="468000" y="1628775"/>
            <a:ext cx="5472152" cy="4508500"/>
          </a:xfrm>
        </p:spPr>
        <p:txBody>
          <a:bodyPr/>
          <a:lstStyle/>
          <a:p>
            <a:pPr marL="0" indent="0">
              <a:buNone/>
            </a:pPr>
            <a:r>
              <a:rPr lang="de-DE" sz="1800" b="1" u="sng" dirty="0">
                <a:ea typeface="Arial" charset="0"/>
                <a:cs typeface="Arial" charset="0"/>
              </a:rPr>
              <a:t>Schulterkreisen:</a:t>
            </a:r>
          </a:p>
          <a:p>
            <a:pPr marL="0" indent="0">
              <a:buNone/>
            </a:pPr>
            <a:r>
              <a:rPr lang="de-DE" sz="1800" dirty="0">
                <a:ea typeface="Arial" charset="0"/>
                <a:cs typeface="Arial" charset="0"/>
              </a:rPr>
              <a:t> </a:t>
            </a:r>
          </a:p>
          <a:p>
            <a:pPr>
              <a:buFont typeface="Arial" charset="0"/>
              <a:buChar char="•"/>
            </a:pPr>
            <a:r>
              <a:rPr lang="de-DE" sz="1800" dirty="0">
                <a:ea typeface="Arial" charset="0"/>
                <a:cs typeface="Arial" charset="0"/>
              </a:rPr>
              <a:t>Setzen Sie sich aufrecht hin</a:t>
            </a:r>
          </a:p>
          <a:p>
            <a:pPr>
              <a:buFont typeface="Arial" charset="0"/>
              <a:buChar char="•"/>
            </a:pPr>
            <a:r>
              <a:rPr lang="de-DE" sz="1800" dirty="0">
                <a:ea typeface="Arial" charset="0"/>
                <a:cs typeface="Arial" charset="0"/>
              </a:rPr>
              <a:t>Winkeln Sie die Arme so an, dass Ihre Fingerspitzen auf den Schultern liegen </a:t>
            </a:r>
          </a:p>
          <a:p>
            <a:pPr>
              <a:buFont typeface="Arial" charset="0"/>
              <a:buChar char="•"/>
            </a:pPr>
            <a:r>
              <a:rPr lang="de-DE" sz="1800" dirty="0">
                <a:ea typeface="Arial" charset="0"/>
                <a:cs typeface="Arial" charset="0"/>
              </a:rPr>
              <a:t>Beginnen Sie nun, Ihre Arme zu kreisen.</a:t>
            </a:r>
            <a:br>
              <a:rPr lang="de-DE" sz="1800" dirty="0">
                <a:ea typeface="Arial" charset="0"/>
                <a:cs typeface="Arial" charset="0"/>
              </a:rPr>
            </a:br>
            <a:r>
              <a:rPr lang="de-DE" sz="1800" dirty="0">
                <a:ea typeface="Arial" charset="0"/>
                <a:cs typeface="Arial" charset="0"/>
              </a:rPr>
              <a:t>Achten Sie darauf, dass Ihre Ellbogen waagerecht zur Seite zeigen. </a:t>
            </a:r>
          </a:p>
          <a:p>
            <a:pPr>
              <a:buFont typeface="Arial" charset="0"/>
              <a:buChar char="•"/>
            </a:pPr>
            <a:endParaRPr lang="de-DE" sz="1800" dirty="0">
              <a:ea typeface="Arial" charset="0"/>
              <a:cs typeface="Arial" charset="0"/>
            </a:endParaRPr>
          </a:p>
          <a:p>
            <a:pPr>
              <a:buFont typeface="Arial" charset="0"/>
              <a:buChar char="•"/>
            </a:pPr>
            <a:endParaRPr lang="de-DE" sz="1800" dirty="0">
              <a:ea typeface="Arial" charset="0"/>
              <a:cs typeface="Arial" charset="0"/>
            </a:endParaRPr>
          </a:p>
          <a:p>
            <a:pPr marL="0" indent="0">
              <a:buNone/>
            </a:pPr>
            <a:r>
              <a:rPr lang="de-DE" sz="1800" dirty="0">
                <a:ea typeface="Arial" charset="0"/>
                <a:cs typeface="Arial" charset="0"/>
              </a:rPr>
              <a:t>Wiederholen Sie die Übung mindestens 10-mal rückwärts und vorwärts. </a:t>
            </a:r>
            <a:br>
              <a:rPr lang="de-DE" sz="1800" dirty="0">
                <a:ea typeface="Arial" charset="0"/>
                <a:cs typeface="Arial" charset="0"/>
              </a:rPr>
            </a:br>
            <a:r>
              <a:rPr lang="de-DE" sz="1800" dirty="0">
                <a:ea typeface="Arial" charset="0"/>
                <a:cs typeface="Arial" charset="0"/>
              </a:rPr>
              <a:t>Die Übung kann auch im Stehen durchgeführt werden.</a:t>
            </a:r>
          </a:p>
          <a:p>
            <a:pPr>
              <a:spcBef>
                <a:spcPct val="50000"/>
              </a:spcBef>
              <a:buFont typeface="Arial" charset="0"/>
              <a:buChar char="•"/>
            </a:pPr>
            <a:endParaRPr lang="de-DE" altLang="de-DE" sz="1800" dirty="0">
              <a:latin typeface="Arial" charset="0"/>
              <a:ea typeface="Arial" charset="0"/>
              <a:cs typeface="Arial" charset="0"/>
            </a:endParaRPr>
          </a:p>
          <a:p>
            <a:endParaRPr lang="de-DE" dirty="0"/>
          </a:p>
        </p:txBody>
      </p:sp>
      <p:sp>
        <p:nvSpPr>
          <p:cNvPr id="3" name="Rechteck 2">
            <a:extLst>
              <a:ext uri="{FF2B5EF4-FFF2-40B4-BE49-F238E27FC236}">
                <a16:creationId xmlns="" xmlns:a16="http://schemas.microsoft.com/office/drawing/2014/main" id="{C6B865D5-5C69-4ABA-B07D-4F801E0BEB80}"/>
              </a:ext>
            </a:extLst>
          </p:cNvPr>
          <p:cNvSpPr/>
          <p:nvPr/>
        </p:nvSpPr>
        <p:spPr>
          <a:xfrm>
            <a:off x="7668344" y="4308388"/>
            <a:ext cx="1368152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de-DE" sz="800" dirty="0">
                <a:solidFill>
                  <a:prstClr val="white">
                    <a:lumMod val="65000"/>
                  </a:prstClr>
                </a:solidFill>
              </a:rPr>
              <a:t>© Fotolia - 263690355 </a:t>
            </a:r>
          </a:p>
        </p:txBody>
      </p:sp>
      <p:sp>
        <p:nvSpPr>
          <p:cNvPr id="9" name="Fußzeilenplatzhalter 3">
            <a:extLst>
              <a:ext uri="{FF2B5EF4-FFF2-40B4-BE49-F238E27FC236}">
                <a16:creationId xmlns="" xmlns:a16="http://schemas.microsoft.com/office/drawing/2014/main" id="{FB70D056-397F-47C5-87BD-0E985500278F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468000" y="6525344"/>
            <a:ext cx="8002800" cy="252000"/>
          </a:xfrm>
        </p:spPr>
        <p:txBody>
          <a:bodyPr/>
          <a:lstStyle/>
          <a:p>
            <a:r>
              <a:rPr lang="de-DE" dirty="0" smtClean="0"/>
              <a:t>Pflegedienst </a:t>
            </a:r>
            <a:r>
              <a:rPr lang="de-DE" dirty="0" err="1" smtClean="0"/>
              <a:t>Babo</a:t>
            </a:r>
            <a:r>
              <a:rPr lang="de-DE" dirty="0" smtClean="0"/>
              <a:t> - Unterweisung</a:t>
            </a:r>
            <a:endParaRPr lang="de-DE" dirty="0"/>
          </a:p>
        </p:txBody>
      </p:sp>
      <p:sp>
        <p:nvSpPr>
          <p:cNvPr id="10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8676000" y="6525344"/>
            <a:ext cx="468000" cy="252000"/>
          </a:xfrm>
        </p:spPr>
        <p:txBody>
          <a:bodyPr/>
          <a:lstStyle/>
          <a:p>
            <a:fld id="{9564BF1B-7A00-4FDB-9ACC-13A0BEC11AB6}" type="slidenum">
              <a:rPr lang="de-DE" smtClean="0"/>
              <a:pPr/>
              <a:t>8</a:t>
            </a:fld>
            <a:endParaRPr lang="de-DE"/>
          </a:p>
        </p:txBody>
      </p:sp>
    </p:spTree>
    <p:extLst>
      <p:ext uri="{BB962C8B-B14F-4D97-AF65-F5344CB8AC3E}">
        <p14:creationId xmlns="" xmlns:p14="http://schemas.microsoft.com/office/powerpoint/2010/main" val="16225974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Übungen am Arbeitsplatz</a:t>
            </a:r>
          </a:p>
        </p:txBody>
      </p:sp>
      <p:sp>
        <p:nvSpPr>
          <p:cNvPr id="6" name="Inhaltsplatzhalter 1"/>
          <p:cNvSpPr>
            <a:spLocks noGrp="1"/>
          </p:cNvSpPr>
          <p:nvPr>
            <p:ph idx="1"/>
          </p:nvPr>
        </p:nvSpPr>
        <p:spPr>
          <a:xfrm>
            <a:off x="468000" y="1628775"/>
            <a:ext cx="5472152" cy="4508500"/>
          </a:xfrm>
        </p:spPr>
        <p:txBody>
          <a:bodyPr/>
          <a:lstStyle/>
          <a:p>
            <a:pPr marL="0" indent="0">
              <a:buNone/>
            </a:pPr>
            <a:r>
              <a:rPr lang="de-DE" sz="1800" dirty="0">
                <a:ea typeface="Arial" charset="0"/>
                <a:cs typeface="Arial" charset="0"/>
              </a:rPr>
              <a:t> </a:t>
            </a:r>
            <a:r>
              <a:rPr lang="de-DE" sz="1800" b="1" u="sng" dirty="0">
                <a:ea typeface="Arial" charset="0"/>
                <a:cs typeface="Arial" charset="0"/>
              </a:rPr>
              <a:t>Sternengriff:</a:t>
            </a:r>
          </a:p>
          <a:p>
            <a:endParaRPr lang="de-DE" sz="1000" dirty="0"/>
          </a:p>
          <a:p>
            <a:pPr>
              <a:buFont typeface="Arial" charset="0"/>
              <a:buChar char="•"/>
            </a:pPr>
            <a:r>
              <a:rPr lang="de-DE" sz="1800" dirty="0">
                <a:ea typeface="Arial" charset="0"/>
                <a:cs typeface="Arial" charset="0"/>
              </a:rPr>
              <a:t>Im Sitzen oder Stehen mit der rechten Hand ganz langsam so hoch wie möglich in die Luft greifen</a:t>
            </a:r>
          </a:p>
          <a:p>
            <a:pPr>
              <a:buFont typeface="Arial" charset="0"/>
              <a:buChar char="•"/>
            </a:pPr>
            <a:r>
              <a:rPr lang="de-DE" sz="1800" dirty="0">
                <a:ea typeface="Arial" charset="0"/>
                <a:cs typeface="Arial" charset="0"/>
              </a:rPr>
              <a:t>Die Spannung langsam lösen, dabei kräftig ausatmen</a:t>
            </a:r>
          </a:p>
          <a:p>
            <a:pPr>
              <a:buFont typeface="Arial" charset="0"/>
              <a:buChar char="•"/>
            </a:pPr>
            <a:r>
              <a:rPr lang="de-DE" sz="1800" dirty="0">
                <a:ea typeface="Arial" charset="0"/>
                <a:cs typeface="Arial" charset="0"/>
              </a:rPr>
              <a:t>Anschließend die andere Seite dehnen</a:t>
            </a:r>
          </a:p>
          <a:p>
            <a:pPr>
              <a:buFont typeface="Arial" charset="0"/>
              <a:buChar char="•"/>
            </a:pPr>
            <a:r>
              <a:rPr lang="de-DE" sz="1800" dirty="0">
                <a:ea typeface="Arial" charset="0"/>
                <a:cs typeface="Arial" charset="0"/>
              </a:rPr>
              <a:t>Im Wechsel 5 Wiederholungen</a:t>
            </a:r>
          </a:p>
          <a:p>
            <a:pPr>
              <a:buFont typeface="Arial" charset="0"/>
              <a:buChar char="•"/>
            </a:pPr>
            <a:endParaRPr lang="de-DE" sz="1800" dirty="0">
              <a:latin typeface="Arial" charset="0"/>
              <a:ea typeface="Arial" charset="0"/>
              <a:cs typeface="Arial" charset="0"/>
            </a:endParaRPr>
          </a:p>
        </p:txBody>
      </p:sp>
      <p:pic>
        <p:nvPicPr>
          <p:cNvPr id="7" name="Bild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2758" y="1904447"/>
            <a:ext cx="2951242" cy="2951242"/>
          </a:xfrm>
          <a:prstGeom prst="rect">
            <a:avLst/>
          </a:prstGeom>
        </p:spPr>
      </p:pic>
      <p:sp>
        <p:nvSpPr>
          <p:cNvPr id="2" name="Rechteck 1">
            <a:extLst>
              <a:ext uri="{FF2B5EF4-FFF2-40B4-BE49-F238E27FC236}">
                <a16:creationId xmlns="" xmlns:a16="http://schemas.microsoft.com/office/drawing/2014/main" id="{65C7AB30-4F2D-4F07-866D-6B95CA30EB8F}"/>
              </a:ext>
            </a:extLst>
          </p:cNvPr>
          <p:cNvSpPr/>
          <p:nvPr/>
        </p:nvSpPr>
        <p:spPr>
          <a:xfrm>
            <a:off x="7308304" y="4581128"/>
            <a:ext cx="1088760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de-DE" sz="800" dirty="0">
                <a:solidFill>
                  <a:prstClr val="white">
                    <a:lumMod val="65000"/>
                  </a:prstClr>
                </a:solidFill>
              </a:rPr>
              <a:t>© Fotolia - 96191305 </a:t>
            </a:r>
          </a:p>
        </p:txBody>
      </p:sp>
      <p:sp>
        <p:nvSpPr>
          <p:cNvPr id="9" name="Fußzeilenplatzhalter 3">
            <a:extLst>
              <a:ext uri="{FF2B5EF4-FFF2-40B4-BE49-F238E27FC236}">
                <a16:creationId xmlns="" xmlns:a16="http://schemas.microsoft.com/office/drawing/2014/main" id="{FB70D056-397F-47C5-87BD-0E985500278F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468000" y="6525344"/>
            <a:ext cx="8002800" cy="252000"/>
          </a:xfrm>
        </p:spPr>
        <p:txBody>
          <a:bodyPr/>
          <a:lstStyle/>
          <a:p>
            <a:r>
              <a:rPr lang="de-DE" dirty="0" smtClean="0"/>
              <a:t>Pflegedienst </a:t>
            </a:r>
            <a:r>
              <a:rPr lang="de-DE" dirty="0" err="1" smtClean="0"/>
              <a:t>Babo</a:t>
            </a:r>
            <a:r>
              <a:rPr lang="de-DE" dirty="0" smtClean="0"/>
              <a:t> - Unterweisung</a:t>
            </a:r>
            <a:endParaRPr lang="de-DE" dirty="0"/>
          </a:p>
        </p:txBody>
      </p:sp>
      <p:sp>
        <p:nvSpPr>
          <p:cNvPr id="10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8676000" y="6525344"/>
            <a:ext cx="468000" cy="252000"/>
          </a:xfrm>
        </p:spPr>
        <p:txBody>
          <a:bodyPr/>
          <a:lstStyle/>
          <a:p>
            <a:fld id="{9564BF1B-7A00-4FDB-9ACC-13A0BEC11AB6}" type="slidenum">
              <a:rPr lang="de-DE" smtClean="0"/>
              <a:pPr/>
              <a:t>9</a:t>
            </a:fld>
            <a:endParaRPr lang="de-DE"/>
          </a:p>
        </p:txBody>
      </p:sp>
    </p:spTree>
    <p:extLst>
      <p:ext uri="{BB962C8B-B14F-4D97-AF65-F5344CB8AC3E}">
        <p14:creationId xmlns="" xmlns:p14="http://schemas.microsoft.com/office/powerpoint/2010/main" val="135497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6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968989" y="1628775"/>
            <a:ext cx="3904289" cy="38951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Inhaltsplatzhalter 1"/>
          <p:cNvSpPr>
            <a:spLocks noGrp="1"/>
          </p:cNvSpPr>
          <p:nvPr>
            <p:ph idx="1"/>
          </p:nvPr>
        </p:nvSpPr>
        <p:spPr>
          <a:xfrm>
            <a:off x="468001" y="1628775"/>
            <a:ext cx="4824080" cy="4508500"/>
          </a:xfrm>
        </p:spPr>
        <p:txBody>
          <a:bodyPr/>
          <a:lstStyle/>
          <a:p>
            <a:pPr>
              <a:spcBef>
                <a:spcPts val="0"/>
              </a:spcBef>
              <a:buFont typeface="Arial" charset="0"/>
              <a:buChar char="•"/>
            </a:pPr>
            <a:r>
              <a:rPr lang="de-DE" altLang="de-DE" sz="1800" dirty="0">
                <a:ea typeface="Arial" charset="0"/>
                <a:cs typeface="Arial" charset="0"/>
              </a:rPr>
              <a:t>Achten Sie darauf, dass Sie zu Ihrem Bildschirm leicht herunterschauen. So schonen Sie den Nacken. </a:t>
            </a:r>
          </a:p>
          <a:p>
            <a:pPr>
              <a:spcBef>
                <a:spcPts val="0"/>
              </a:spcBef>
              <a:buFont typeface="Arial" charset="0"/>
              <a:buChar char="•"/>
            </a:pPr>
            <a:r>
              <a:rPr lang="de-DE" altLang="de-DE" sz="1800" dirty="0">
                <a:ea typeface="Arial" charset="0"/>
                <a:cs typeface="Arial" charset="0"/>
              </a:rPr>
              <a:t>Die Armlehne und der Tisch sollten so eingestellt sein, dass der Unterarm in einem 90°-Winkel zum Oberarm steht. </a:t>
            </a:r>
          </a:p>
          <a:p>
            <a:pPr>
              <a:spcBef>
                <a:spcPts val="0"/>
              </a:spcBef>
              <a:buFont typeface="Arial" charset="0"/>
              <a:buChar char="•"/>
            </a:pPr>
            <a:r>
              <a:rPr lang="de-DE" altLang="de-DE" sz="1800" dirty="0">
                <a:ea typeface="Arial" charset="0"/>
                <a:cs typeface="Arial" charset="0"/>
              </a:rPr>
              <a:t>Peripheriegeräte (Tastatur, Maus) sollten möglichst flach auf dem Schreibtisch liegen.</a:t>
            </a:r>
          </a:p>
          <a:p>
            <a:pPr>
              <a:spcBef>
                <a:spcPts val="0"/>
              </a:spcBef>
              <a:buFont typeface="Arial" charset="0"/>
              <a:buChar char="•"/>
            </a:pPr>
            <a:r>
              <a:rPr lang="de-DE" altLang="de-DE" sz="1800" dirty="0">
                <a:ea typeface="Arial" charset="0"/>
                <a:cs typeface="Arial" charset="0"/>
              </a:rPr>
              <a:t>Der Monitor sollte 50 cm vom Gesicht entfernt stehen und parallel zum Fenster ausgerichtet sein.</a:t>
            </a:r>
          </a:p>
          <a:p>
            <a:pPr>
              <a:spcBef>
                <a:spcPts val="0"/>
              </a:spcBef>
              <a:buFont typeface="Arial" charset="0"/>
              <a:buChar char="•"/>
            </a:pPr>
            <a:r>
              <a:rPr lang="de-DE" altLang="de-DE" sz="1800" dirty="0">
                <a:ea typeface="Arial" charset="0"/>
                <a:cs typeface="Arial" charset="0"/>
              </a:rPr>
              <a:t>Die Füße sollten auf einem festen Untergrund stehen. </a:t>
            </a:r>
          </a:p>
          <a:p>
            <a:endParaRPr lang="de-DE" dirty="0"/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Ergonomisches Sitzen</a:t>
            </a:r>
          </a:p>
        </p:txBody>
      </p:sp>
      <p:sp>
        <p:nvSpPr>
          <p:cNvPr id="3" name="Rechteck 2">
            <a:extLst>
              <a:ext uri="{FF2B5EF4-FFF2-40B4-BE49-F238E27FC236}">
                <a16:creationId xmlns="" xmlns:a16="http://schemas.microsoft.com/office/drawing/2014/main" id="{163D64C9-89F0-4C45-8EAF-ED09A02BE43A}"/>
              </a:ext>
            </a:extLst>
          </p:cNvPr>
          <p:cNvSpPr/>
          <p:nvPr/>
        </p:nvSpPr>
        <p:spPr>
          <a:xfrm>
            <a:off x="7454709" y="5229225"/>
            <a:ext cx="1140056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de-DE" sz="800" dirty="0">
                <a:solidFill>
                  <a:prstClr val="white">
                    <a:lumMod val="65000"/>
                  </a:prstClr>
                </a:solidFill>
              </a:rPr>
              <a:t>© Fotolia - 128435857 </a:t>
            </a:r>
          </a:p>
        </p:txBody>
      </p:sp>
      <p:sp>
        <p:nvSpPr>
          <p:cNvPr id="9" name="Fußzeilenplatzhalter 3">
            <a:extLst>
              <a:ext uri="{FF2B5EF4-FFF2-40B4-BE49-F238E27FC236}">
                <a16:creationId xmlns="" xmlns:a16="http://schemas.microsoft.com/office/drawing/2014/main" id="{FB70D056-397F-47C5-87BD-0E985500278F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468000" y="6525344"/>
            <a:ext cx="8002800" cy="252000"/>
          </a:xfrm>
        </p:spPr>
        <p:txBody>
          <a:bodyPr/>
          <a:lstStyle/>
          <a:p>
            <a:r>
              <a:rPr lang="de-DE" dirty="0" smtClean="0"/>
              <a:t>Pflegedienst </a:t>
            </a:r>
            <a:r>
              <a:rPr lang="de-DE" dirty="0" err="1" smtClean="0"/>
              <a:t>Babo</a:t>
            </a:r>
            <a:r>
              <a:rPr lang="de-DE" dirty="0" smtClean="0"/>
              <a:t> - Unterweisung</a:t>
            </a:r>
            <a:endParaRPr lang="de-DE" dirty="0"/>
          </a:p>
        </p:txBody>
      </p:sp>
      <p:sp>
        <p:nvSpPr>
          <p:cNvPr id="10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8676000" y="6525344"/>
            <a:ext cx="468000" cy="252000"/>
          </a:xfrm>
        </p:spPr>
        <p:txBody>
          <a:bodyPr/>
          <a:lstStyle/>
          <a:p>
            <a:fld id="{9564BF1B-7A00-4FDB-9ACC-13A0BEC11AB6}" type="slidenum">
              <a:rPr lang="de-DE" smtClean="0"/>
              <a:pPr/>
              <a:t>10</a:t>
            </a:fld>
            <a:endParaRPr lang="de-DE"/>
          </a:p>
        </p:txBody>
      </p:sp>
    </p:spTree>
    <p:extLst>
      <p:ext uri="{BB962C8B-B14F-4D97-AF65-F5344CB8AC3E}">
        <p14:creationId xmlns="" xmlns:p14="http://schemas.microsoft.com/office/powerpoint/2010/main" val="477223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de-DE" altLang="de-DE" sz="1800" dirty="0">
                <a:ea typeface="Arial" charset="0"/>
                <a:cs typeface="Arial" charset="0"/>
              </a:rPr>
              <a:t>Ein </a:t>
            </a:r>
            <a:r>
              <a:rPr lang="de-DE" altLang="de-DE" sz="1800" b="1" dirty="0">
                <a:ea typeface="Arial" charset="0"/>
                <a:cs typeface="Arial" charset="0"/>
              </a:rPr>
              <a:t>Stuhl</a:t>
            </a:r>
            <a:r>
              <a:rPr lang="de-DE" altLang="de-DE" sz="1800" dirty="0">
                <a:ea typeface="Arial" charset="0"/>
                <a:cs typeface="Arial" charset="0"/>
              </a:rPr>
              <a:t> bietet verschiedene Einstellmöglichkeiten:</a:t>
            </a:r>
          </a:p>
          <a:p>
            <a:pPr marL="0" indent="0">
              <a:buNone/>
            </a:pPr>
            <a:r>
              <a:rPr lang="de-DE" altLang="de-DE" sz="1800" b="1" dirty="0">
                <a:ea typeface="Arial" charset="0"/>
                <a:cs typeface="Arial" charset="0"/>
              </a:rPr>
              <a:t> </a:t>
            </a:r>
          </a:p>
          <a:p>
            <a:pPr>
              <a:buFont typeface="Arial" charset="0"/>
              <a:buChar char="•"/>
            </a:pPr>
            <a:r>
              <a:rPr lang="de-DE" altLang="de-DE" sz="1800" dirty="0">
                <a:ea typeface="Arial" charset="0"/>
                <a:cs typeface="Arial" charset="0"/>
              </a:rPr>
              <a:t>Sitzhöhe</a:t>
            </a:r>
          </a:p>
          <a:p>
            <a:pPr>
              <a:buFont typeface="Arial" charset="0"/>
              <a:buChar char="•"/>
            </a:pPr>
            <a:r>
              <a:rPr lang="de-DE" altLang="de-DE" sz="1800" dirty="0">
                <a:ea typeface="Arial" charset="0"/>
                <a:cs typeface="Arial" charset="0"/>
              </a:rPr>
              <a:t>Sitztiefe</a:t>
            </a:r>
          </a:p>
          <a:p>
            <a:pPr>
              <a:buFont typeface="Arial" charset="0"/>
              <a:buChar char="•"/>
            </a:pPr>
            <a:r>
              <a:rPr lang="de-DE" altLang="de-DE" sz="1800" dirty="0" err="1">
                <a:ea typeface="Arial" charset="0"/>
                <a:cs typeface="Arial" charset="0"/>
              </a:rPr>
              <a:t>Rückenlehnenhöhe</a:t>
            </a:r>
            <a:r>
              <a:rPr lang="de-DE" altLang="de-DE" sz="1800" dirty="0">
                <a:ea typeface="Arial" charset="0"/>
                <a:cs typeface="Arial" charset="0"/>
              </a:rPr>
              <a:t> und Anpressdruck </a:t>
            </a:r>
          </a:p>
          <a:p>
            <a:pPr>
              <a:buFont typeface="Arial" charset="0"/>
              <a:buChar char="•"/>
            </a:pPr>
            <a:r>
              <a:rPr lang="de-DE" altLang="de-DE" sz="1800" dirty="0">
                <a:ea typeface="Arial" charset="0"/>
                <a:cs typeface="Arial" charset="0"/>
              </a:rPr>
              <a:t>Lumbalstütze</a:t>
            </a:r>
          </a:p>
          <a:p>
            <a:pPr>
              <a:buFont typeface="Arial" charset="0"/>
              <a:buChar char="•"/>
            </a:pPr>
            <a:r>
              <a:rPr lang="de-DE" altLang="de-DE" sz="1800" dirty="0">
                <a:ea typeface="Arial" charset="0"/>
                <a:cs typeface="Arial" charset="0"/>
              </a:rPr>
              <a:t>Armlehne</a:t>
            </a:r>
          </a:p>
          <a:p>
            <a:pPr>
              <a:buFont typeface="Arial" charset="0"/>
              <a:buChar char="•"/>
            </a:pPr>
            <a:r>
              <a:rPr lang="de-DE" altLang="de-DE" sz="1800" dirty="0">
                <a:ea typeface="Arial" charset="0"/>
                <a:cs typeface="Arial" charset="0"/>
              </a:rPr>
              <a:t>Sitzneigungsverstellung</a:t>
            </a:r>
          </a:p>
          <a:p>
            <a:pPr marL="0" indent="0">
              <a:buNone/>
            </a:pPr>
            <a:endParaRPr lang="de-DE" altLang="de-DE" sz="1800" dirty="0">
              <a:ea typeface="Arial" charset="0"/>
              <a:cs typeface="Arial" charset="0"/>
            </a:endParaRPr>
          </a:p>
          <a:p>
            <a:endParaRPr lang="de-DE" dirty="0"/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Einstellmöglichkeiten am Bürostuhl</a:t>
            </a:r>
          </a:p>
        </p:txBody>
      </p:sp>
      <p:pic>
        <p:nvPicPr>
          <p:cNvPr id="7" name="Bild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6096" y="1844824"/>
            <a:ext cx="2469615" cy="3586088"/>
          </a:xfrm>
          <a:prstGeom prst="rect">
            <a:avLst/>
          </a:prstGeom>
        </p:spPr>
      </p:pic>
      <p:sp>
        <p:nvSpPr>
          <p:cNvPr id="3" name="Rechteck 2">
            <a:extLst>
              <a:ext uri="{FF2B5EF4-FFF2-40B4-BE49-F238E27FC236}">
                <a16:creationId xmlns="" xmlns:a16="http://schemas.microsoft.com/office/drawing/2014/main" id="{BB53791F-247D-49B5-9AFB-64DB7F9E14F9}"/>
              </a:ext>
            </a:extLst>
          </p:cNvPr>
          <p:cNvSpPr/>
          <p:nvPr/>
        </p:nvSpPr>
        <p:spPr>
          <a:xfrm>
            <a:off x="6621684" y="5271802"/>
            <a:ext cx="1088760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de-DE" sz="800" dirty="0">
                <a:solidFill>
                  <a:prstClr val="white">
                    <a:lumMod val="65000"/>
                  </a:prstClr>
                </a:solidFill>
              </a:rPr>
              <a:t>© Fotolia - 97935571 </a:t>
            </a:r>
          </a:p>
        </p:txBody>
      </p:sp>
      <p:sp>
        <p:nvSpPr>
          <p:cNvPr id="9" name="Fußzeilenplatzhalter 3">
            <a:extLst>
              <a:ext uri="{FF2B5EF4-FFF2-40B4-BE49-F238E27FC236}">
                <a16:creationId xmlns="" xmlns:a16="http://schemas.microsoft.com/office/drawing/2014/main" id="{FB70D056-397F-47C5-87BD-0E985500278F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468000" y="6525344"/>
            <a:ext cx="8002800" cy="252000"/>
          </a:xfrm>
        </p:spPr>
        <p:txBody>
          <a:bodyPr/>
          <a:lstStyle/>
          <a:p>
            <a:r>
              <a:rPr lang="de-DE" dirty="0" smtClean="0"/>
              <a:t>Pflegedienst </a:t>
            </a:r>
            <a:r>
              <a:rPr lang="de-DE" dirty="0" err="1" smtClean="0"/>
              <a:t>Babo</a:t>
            </a:r>
            <a:r>
              <a:rPr lang="de-DE" dirty="0" smtClean="0"/>
              <a:t> - Unterweisung</a:t>
            </a:r>
            <a:endParaRPr lang="de-DE" dirty="0"/>
          </a:p>
        </p:txBody>
      </p:sp>
      <p:sp>
        <p:nvSpPr>
          <p:cNvPr id="10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8676000" y="6525344"/>
            <a:ext cx="468000" cy="252000"/>
          </a:xfrm>
        </p:spPr>
        <p:txBody>
          <a:bodyPr/>
          <a:lstStyle/>
          <a:p>
            <a:fld id="{9564BF1B-7A00-4FDB-9ACC-13A0BEC11AB6}" type="slidenum">
              <a:rPr lang="de-DE" smtClean="0"/>
              <a:pPr/>
              <a:t>11</a:t>
            </a:fld>
            <a:endParaRPr lang="de-DE"/>
          </a:p>
        </p:txBody>
      </p:sp>
    </p:spTree>
    <p:extLst>
      <p:ext uri="{BB962C8B-B14F-4D97-AF65-F5344CB8AC3E}">
        <p14:creationId xmlns="" xmlns:p14="http://schemas.microsoft.com/office/powerpoint/2010/main" val="1889537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 idx="1"/>
          </p:nvPr>
        </p:nvSpPr>
        <p:spPr>
          <a:xfrm>
            <a:off x="468000" y="1772816"/>
            <a:ext cx="7920424" cy="4242706"/>
          </a:xfrm>
        </p:spPr>
        <p:txBody>
          <a:bodyPr/>
          <a:lstStyle/>
          <a:p>
            <a:pPr>
              <a:spcAft>
                <a:spcPts val="600"/>
              </a:spcAft>
              <a:buFont typeface="Arial" charset="0"/>
              <a:buChar char="•"/>
            </a:pPr>
            <a:endParaRPr lang="de-DE" sz="1800" dirty="0">
              <a:latin typeface="Arial" charset="0"/>
              <a:ea typeface="Arial" charset="0"/>
              <a:cs typeface="Arial" charset="0"/>
            </a:endParaRPr>
          </a:p>
          <a:p>
            <a:pPr>
              <a:spcAft>
                <a:spcPts val="600"/>
              </a:spcAft>
              <a:buFont typeface="Arial" charset="0"/>
              <a:buChar char="•"/>
            </a:pPr>
            <a:r>
              <a:rPr lang="de-DE" sz="1800" dirty="0">
                <a:latin typeface="Arial" charset="0"/>
                <a:ea typeface="Arial" charset="0"/>
                <a:cs typeface="Arial" charset="0"/>
              </a:rPr>
              <a:t>Tischbreite: 180 cm, mind. 160 cm </a:t>
            </a:r>
          </a:p>
          <a:p>
            <a:pPr>
              <a:spcAft>
                <a:spcPts val="600"/>
              </a:spcAft>
              <a:buFont typeface="Arial" charset="0"/>
              <a:buChar char="•"/>
            </a:pPr>
            <a:r>
              <a:rPr lang="de-DE" sz="1800" dirty="0">
                <a:latin typeface="Arial" charset="0"/>
                <a:ea typeface="Arial" charset="0"/>
                <a:cs typeface="Arial" charset="0"/>
              </a:rPr>
              <a:t>Tischtiefe: </a:t>
            </a:r>
            <a:r>
              <a:rPr lang="de-DE" sz="1800" dirty="0" smtClean="0">
                <a:latin typeface="Arial" charset="0"/>
                <a:ea typeface="Arial" charset="0"/>
                <a:cs typeface="Arial" charset="0"/>
              </a:rPr>
              <a:t>mind. </a:t>
            </a:r>
            <a:r>
              <a:rPr lang="de-DE" sz="1800" dirty="0">
                <a:latin typeface="Arial" charset="0"/>
                <a:ea typeface="Arial" charset="0"/>
                <a:cs typeface="Arial" charset="0"/>
              </a:rPr>
              <a:t>80 cm </a:t>
            </a:r>
          </a:p>
          <a:p>
            <a:pPr>
              <a:spcAft>
                <a:spcPts val="600"/>
              </a:spcAft>
              <a:buFont typeface="Arial" charset="0"/>
              <a:buChar char="•"/>
            </a:pPr>
            <a:r>
              <a:rPr lang="de-DE" sz="1800" dirty="0">
                <a:latin typeface="Arial" charset="0"/>
                <a:ea typeface="Arial" charset="0"/>
                <a:cs typeface="Arial" charset="0"/>
              </a:rPr>
              <a:t>Tischhöhe: </a:t>
            </a:r>
            <a:r>
              <a:rPr lang="de-DE" sz="1800" dirty="0" smtClean="0">
                <a:latin typeface="Arial" charset="0"/>
                <a:ea typeface="Arial" charset="0"/>
                <a:cs typeface="Arial" charset="0"/>
              </a:rPr>
              <a:t>72 - 64 </a:t>
            </a:r>
            <a:r>
              <a:rPr lang="de-DE" sz="1800" dirty="0">
                <a:latin typeface="Arial" charset="0"/>
                <a:ea typeface="Arial" charset="0"/>
                <a:cs typeface="Arial" charset="0"/>
              </a:rPr>
              <a:t>cm einstellbar oder höhenverstellbarer Tisch </a:t>
            </a:r>
          </a:p>
          <a:p>
            <a:pPr>
              <a:spcAft>
                <a:spcPts val="600"/>
              </a:spcAft>
              <a:buFont typeface="Arial" charset="0"/>
              <a:buChar char="•"/>
            </a:pPr>
            <a:r>
              <a:rPr lang="de-DE" sz="1800" dirty="0">
                <a:latin typeface="Arial" charset="0"/>
                <a:ea typeface="Arial" charset="0"/>
                <a:cs typeface="Arial" charset="0"/>
              </a:rPr>
              <a:t>matte Tischoberfläche, keine Spiegelungen</a:t>
            </a:r>
          </a:p>
          <a:p>
            <a:pPr>
              <a:spcAft>
                <a:spcPts val="600"/>
              </a:spcAft>
              <a:buFont typeface="Arial" charset="0"/>
              <a:buChar char="•"/>
            </a:pPr>
            <a:r>
              <a:rPr lang="de-DE" altLang="de-DE" sz="1800" dirty="0">
                <a:latin typeface="Arial" charset="0"/>
                <a:ea typeface="Arial" charset="0"/>
                <a:cs typeface="Arial" charset="0"/>
              </a:rPr>
              <a:t>Den Bildschirm </a:t>
            </a:r>
            <a:r>
              <a:rPr lang="de-DE" altLang="de-DE" sz="1800" b="1" dirty="0">
                <a:latin typeface="Arial" charset="0"/>
                <a:ea typeface="Arial" charset="0"/>
                <a:cs typeface="Arial" charset="0"/>
              </a:rPr>
              <a:t>parallel zum Fenster aufstellen </a:t>
            </a:r>
          </a:p>
          <a:p>
            <a:pPr>
              <a:spcAft>
                <a:spcPts val="600"/>
              </a:spcAft>
              <a:buFont typeface="Arial" charset="0"/>
              <a:buChar char="•"/>
            </a:pPr>
            <a:r>
              <a:rPr lang="de-DE" altLang="de-DE" sz="1800" dirty="0">
                <a:latin typeface="Arial" charset="0"/>
                <a:ea typeface="Arial" charset="0"/>
                <a:cs typeface="Arial" charset="0"/>
              </a:rPr>
              <a:t>Vorhandenen Blendschutz, wie </a:t>
            </a:r>
            <a:r>
              <a:rPr lang="de-DE" altLang="de-DE" sz="1800" dirty="0" smtClean="0">
                <a:latin typeface="Arial" charset="0"/>
                <a:ea typeface="Arial" charset="0"/>
                <a:cs typeface="Arial" charset="0"/>
              </a:rPr>
              <a:t>z.B</a:t>
            </a:r>
            <a:r>
              <a:rPr lang="de-DE" altLang="de-DE" sz="1800" dirty="0">
                <a:latin typeface="Arial" charset="0"/>
                <a:ea typeface="Arial" charset="0"/>
                <a:cs typeface="Arial" charset="0"/>
              </a:rPr>
              <a:t>. Vorhänge, Jalousien, Folienrollos  nutzen</a:t>
            </a:r>
          </a:p>
          <a:p>
            <a:pPr>
              <a:spcAft>
                <a:spcPts val="600"/>
              </a:spcAft>
              <a:buFont typeface="Arial" charset="0"/>
              <a:buChar char="•"/>
            </a:pPr>
            <a:endParaRPr lang="de-DE" sz="1800" dirty="0">
              <a:latin typeface="Arial" charset="0"/>
              <a:ea typeface="Arial" charset="0"/>
              <a:cs typeface="Arial" charset="0"/>
            </a:endParaRPr>
          </a:p>
          <a:p>
            <a:endParaRPr lang="de-DE" dirty="0"/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Ausrichtung des Arbeitsplatzes</a:t>
            </a:r>
          </a:p>
        </p:txBody>
      </p:sp>
      <p:sp>
        <p:nvSpPr>
          <p:cNvPr id="6" name="Fußzeilenplatzhalter 3">
            <a:extLst>
              <a:ext uri="{FF2B5EF4-FFF2-40B4-BE49-F238E27FC236}">
                <a16:creationId xmlns="" xmlns:a16="http://schemas.microsoft.com/office/drawing/2014/main" id="{FB70D056-397F-47C5-87BD-0E985500278F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468000" y="6525344"/>
            <a:ext cx="8002800" cy="252000"/>
          </a:xfrm>
        </p:spPr>
        <p:txBody>
          <a:bodyPr/>
          <a:lstStyle/>
          <a:p>
            <a:r>
              <a:rPr lang="de-DE" dirty="0" smtClean="0"/>
              <a:t>Pflegedienst </a:t>
            </a:r>
            <a:r>
              <a:rPr lang="de-DE" dirty="0" err="1" smtClean="0"/>
              <a:t>Babo</a:t>
            </a:r>
            <a:r>
              <a:rPr lang="de-DE" dirty="0" smtClean="0"/>
              <a:t> - Unterweisung</a:t>
            </a:r>
            <a:endParaRPr lang="de-DE" dirty="0"/>
          </a:p>
        </p:txBody>
      </p:sp>
      <p:sp>
        <p:nvSpPr>
          <p:cNvPr id="7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8676000" y="6525344"/>
            <a:ext cx="468000" cy="252000"/>
          </a:xfrm>
        </p:spPr>
        <p:txBody>
          <a:bodyPr/>
          <a:lstStyle/>
          <a:p>
            <a:fld id="{9564BF1B-7A00-4FDB-9ACC-13A0BEC11AB6}" type="slidenum">
              <a:rPr lang="de-DE" smtClean="0"/>
              <a:pPr/>
              <a:t>12</a:t>
            </a:fld>
            <a:endParaRPr lang="de-DE"/>
          </a:p>
        </p:txBody>
      </p:sp>
    </p:spTree>
    <p:extLst>
      <p:ext uri="{BB962C8B-B14F-4D97-AF65-F5344CB8AC3E}">
        <p14:creationId xmlns="" xmlns:p14="http://schemas.microsoft.com/office/powerpoint/2010/main" val="19094433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 idx="1"/>
          </p:nvPr>
        </p:nvSpPr>
        <p:spPr>
          <a:xfrm>
            <a:off x="468000" y="1507022"/>
            <a:ext cx="8496488" cy="985874"/>
          </a:xfrm>
        </p:spPr>
        <p:txBody>
          <a:bodyPr/>
          <a:lstStyle/>
          <a:p>
            <a:pPr marL="0" indent="0">
              <a:buNone/>
            </a:pPr>
            <a:r>
              <a:rPr lang="de-DE" altLang="de-DE" sz="1800" b="1" dirty="0">
                <a:latin typeface="Arial" charset="0"/>
                <a:ea typeface="Arial" charset="0"/>
              </a:rPr>
              <a:t>Licht ist Leben! </a:t>
            </a:r>
          </a:p>
          <a:p>
            <a:pPr marL="0" indent="0">
              <a:buNone/>
            </a:pPr>
            <a:r>
              <a:rPr lang="de-DE" altLang="de-DE" sz="1800" dirty="0">
                <a:latin typeface="Arial" charset="0"/>
                <a:ea typeface="Arial" charset="0"/>
              </a:rPr>
              <a:t>Natürliches Licht ist sowohl für den Menschen wie auch für die Pflanzen ein lebenswichtiges Element.</a:t>
            </a:r>
            <a:endParaRPr lang="de-DE" sz="1800" dirty="0">
              <a:latin typeface="Arial" charset="0"/>
              <a:ea typeface="Arial" charset="0"/>
            </a:endParaRPr>
          </a:p>
          <a:p>
            <a:endParaRPr lang="de-DE" dirty="0"/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Natürliches oder künstliches Licht?</a:t>
            </a:r>
          </a:p>
        </p:txBody>
      </p:sp>
      <p:sp>
        <p:nvSpPr>
          <p:cNvPr id="6" name="Textfeld 5"/>
          <p:cNvSpPr txBox="1"/>
          <p:nvPr/>
        </p:nvSpPr>
        <p:spPr>
          <a:xfrm>
            <a:off x="468000" y="3002718"/>
            <a:ext cx="4536048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charset="0"/>
              <a:buChar char="•"/>
            </a:pPr>
            <a:r>
              <a:rPr lang="de-DE" altLang="de-DE" dirty="0">
                <a:solidFill>
                  <a:schemeClr val="accent1"/>
                </a:solidFill>
                <a:ea typeface="Arial" charset="0"/>
                <a:cs typeface="Arial" charset="0"/>
              </a:rPr>
              <a:t>Durch herkömmliche Sonnenschutzeinrichtungen wird das Tageslicht ausgesperrt, statt es zu regulieren.</a:t>
            </a:r>
          </a:p>
          <a:p>
            <a:pPr marL="285750" indent="-285750">
              <a:buFont typeface="Arial" charset="0"/>
              <a:buChar char="•"/>
            </a:pPr>
            <a:endParaRPr lang="de-DE" altLang="de-DE" dirty="0">
              <a:solidFill>
                <a:schemeClr val="accent1"/>
              </a:solidFill>
              <a:ea typeface="Arial" charset="0"/>
              <a:cs typeface="Arial" charset="0"/>
            </a:endParaRPr>
          </a:p>
          <a:p>
            <a:pPr marL="285750" indent="-285750">
              <a:buFont typeface="Arial" charset="0"/>
              <a:buChar char="•"/>
            </a:pPr>
            <a:r>
              <a:rPr lang="de-DE" altLang="de-DE" dirty="0">
                <a:solidFill>
                  <a:schemeClr val="accent1"/>
                </a:solidFill>
                <a:ea typeface="Arial" charset="0"/>
                <a:cs typeface="Arial" charset="0"/>
              </a:rPr>
              <a:t>Künstliche Beleuchtungskonzepte lassen Tageslicht meist außen vor.</a:t>
            </a:r>
            <a:endParaRPr lang="de-DE" dirty="0">
              <a:solidFill>
                <a:schemeClr val="accent1"/>
              </a:solidFill>
              <a:ea typeface="Arial" charset="0"/>
              <a:cs typeface="Arial" charset="0"/>
            </a:endParaRPr>
          </a:p>
        </p:txBody>
      </p:sp>
      <p:sp>
        <p:nvSpPr>
          <p:cNvPr id="9" name="Rectangle 27"/>
          <p:cNvSpPr>
            <a:spLocks noChangeArrowheads="1"/>
          </p:cNvSpPr>
          <p:nvPr/>
        </p:nvSpPr>
        <p:spPr bwMode="auto">
          <a:xfrm>
            <a:off x="899592" y="5188594"/>
            <a:ext cx="4284662" cy="5539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6565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ajor"/>
        </p:style>
        <p:txBody>
          <a:bodyPr lIns="0" tIns="0" rIns="0" bIns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  <a:lvl2pPr>
              <a:defRPr>
                <a:latin typeface="+mj-lt"/>
                <a:ea typeface="+mj-ea"/>
                <a:cs typeface="+mj-cs"/>
              </a:defRPr>
            </a:lvl2pPr>
            <a:lvl3pPr>
              <a:defRPr>
                <a:latin typeface="+mj-lt"/>
                <a:ea typeface="+mj-ea"/>
                <a:cs typeface="+mj-cs"/>
              </a:defRPr>
            </a:lvl3pPr>
            <a:lvl4pPr>
              <a:defRPr>
                <a:latin typeface="+mj-lt"/>
                <a:ea typeface="+mj-ea"/>
                <a:cs typeface="+mj-cs"/>
              </a:defRPr>
            </a:lvl4pPr>
            <a:lvl5pPr>
              <a:defRPr>
                <a:latin typeface="+mj-lt"/>
                <a:ea typeface="+mj-ea"/>
                <a:cs typeface="+mj-cs"/>
              </a:defRPr>
            </a:lvl5pPr>
            <a:lvl6pPr>
              <a:defRPr>
                <a:latin typeface="+mj-lt"/>
                <a:ea typeface="+mj-ea"/>
                <a:cs typeface="+mj-cs"/>
              </a:defRPr>
            </a:lvl6pPr>
            <a:lvl7pPr>
              <a:defRPr>
                <a:latin typeface="+mj-lt"/>
                <a:ea typeface="+mj-ea"/>
                <a:cs typeface="+mj-cs"/>
              </a:defRPr>
            </a:lvl7pPr>
            <a:lvl8pPr>
              <a:defRPr>
                <a:latin typeface="+mj-lt"/>
                <a:ea typeface="+mj-ea"/>
                <a:cs typeface="+mj-cs"/>
              </a:defRPr>
            </a:lvl8pPr>
            <a:lvl9pPr>
              <a:defRPr>
                <a:latin typeface="+mj-lt"/>
                <a:ea typeface="+mj-ea"/>
                <a:cs typeface="+mj-cs"/>
              </a:defRPr>
            </a:lvl9pPr>
          </a:lstStyle>
          <a:p>
            <a:pPr>
              <a:spcBef>
                <a:spcPct val="60000"/>
              </a:spcBef>
              <a:buClr>
                <a:schemeClr val="tx1"/>
              </a:buClr>
            </a:pPr>
            <a:r>
              <a:rPr lang="de-DE" altLang="de-DE" b="1" kern="1200" dirty="0">
                <a:solidFill>
                  <a:srgbClr val="FF0000"/>
                </a:solidFill>
                <a:latin typeface="+mn-lt"/>
                <a:ea typeface="Arial" charset="0"/>
                <a:cs typeface="Arial" charset="0"/>
              </a:rPr>
              <a:t>Je mehr Tageslicht, desto besser – je mehr künstliches Licht, umso schlechter. </a:t>
            </a:r>
          </a:p>
        </p:txBody>
      </p:sp>
      <p:pic>
        <p:nvPicPr>
          <p:cNvPr id="10" name="Grafik 9">
            <a:extLst>
              <a:ext uri="{FF2B5EF4-FFF2-40B4-BE49-F238E27FC236}">
                <a16:creationId xmlns="" xmlns:a16="http://schemas.microsoft.com/office/drawing/2014/main" id="{2FA09358-A03F-4653-9345-18234B3EC96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4254" y="3138478"/>
            <a:ext cx="3674347" cy="2449564"/>
          </a:xfrm>
          <a:prstGeom prst="rect">
            <a:avLst/>
          </a:prstGeom>
          <a:effectLst>
            <a:softEdge rad="112522"/>
          </a:effectLst>
        </p:spPr>
      </p:pic>
      <p:sp>
        <p:nvSpPr>
          <p:cNvPr id="11" name="Fußzeilenplatzhalter 3">
            <a:extLst>
              <a:ext uri="{FF2B5EF4-FFF2-40B4-BE49-F238E27FC236}">
                <a16:creationId xmlns="" xmlns:a16="http://schemas.microsoft.com/office/drawing/2014/main" id="{FB70D056-397F-47C5-87BD-0E985500278F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468000" y="6525344"/>
            <a:ext cx="8002800" cy="252000"/>
          </a:xfrm>
        </p:spPr>
        <p:txBody>
          <a:bodyPr/>
          <a:lstStyle/>
          <a:p>
            <a:r>
              <a:rPr lang="de-DE" dirty="0" smtClean="0"/>
              <a:t>Pflegedienst </a:t>
            </a:r>
            <a:r>
              <a:rPr lang="de-DE" dirty="0" err="1" smtClean="0"/>
              <a:t>Babo</a:t>
            </a:r>
            <a:r>
              <a:rPr lang="de-DE" dirty="0" smtClean="0"/>
              <a:t> - Unterweisung</a:t>
            </a:r>
            <a:endParaRPr lang="de-DE" dirty="0"/>
          </a:p>
        </p:txBody>
      </p:sp>
      <p:sp>
        <p:nvSpPr>
          <p:cNvPr id="4" name="Rechteck 3">
            <a:extLst>
              <a:ext uri="{FF2B5EF4-FFF2-40B4-BE49-F238E27FC236}">
                <a16:creationId xmlns="" xmlns:a16="http://schemas.microsoft.com/office/drawing/2014/main" id="{865EDB89-C074-48C9-B060-1AD7661D489D}"/>
              </a:ext>
            </a:extLst>
          </p:cNvPr>
          <p:cNvSpPr/>
          <p:nvPr/>
        </p:nvSpPr>
        <p:spPr>
          <a:xfrm>
            <a:off x="7740987" y="5465593"/>
            <a:ext cx="1117614" cy="4924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de-DE" sz="800" dirty="0">
                <a:solidFill>
                  <a:prstClr val="white">
                    <a:lumMod val="65000"/>
                  </a:prstClr>
                </a:solidFill>
              </a:rPr>
              <a:t>© Fotolia - 195719968</a:t>
            </a:r>
          </a:p>
          <a:p>
            <a:pPr lvl="0"/>
            <a:r>
              <a:rPr lang="de-DE" dirty="0">
                <a:solidFill>
                  <a:prstClr val="white">
                    <a:lumMod val="65000"/>
                  </a:prstClr>
                </a:solidFill>
              </a:rPr>
              <a:t> </a:t>
            </a:r>
          </a:p>
        </p:txBody>
      </p:sp>
      <p:sp>
        <p:nvSpPr>
          <p:cNvPr id="12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8676000" y="6525344"/>
            <a:ext cx="468000" cy="252000"/>
          </a:xfrm>
        </p:spPr>
        <p:txBody>
          <a:bodyPr/>
          <a:lstStyle/>
          <a:p>
            <a:fld id="{9564BF1B-7A00-4FDB-9ACC-13A0BEC11AB6}" type="slidenum">
              <a:rPr lang="de-DE" smtClean="0"/>
              <a:pPr/>
              <a:t>13</a:t>
            </a:fld>
            <a:endParaRPr lang="de-DE"/>
          </a:p>
        </p:txBody>
      </p:sp>
    </p:spTree>
    <p:extLst>
      <p:ext uri="{BB962C8B-B14F-4D97-AF65-F5344CB8AC3E}">
        <p14:creationId xmlns="" xmlns:p14="http://schemas.microsoft.com/office/powerpoint/2010/main" val="11788354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/>
          <p:cNvSpPr>
            <a:spLocks noGrp="1"/>
          </p:cNvSpPr>
          <p:nvPr>
            <p:ph type="ctrTitle" idx="4294967295"/>
          </p:nvPr>
        </p:nvSpPr>
        <p:spPr>
          <a:xfrm>
            <a:off x="683568" y="1628800"/>
            <a:ext cx="7992888" cy="1189373"/>
          </a:xfrm>
        </p:spPr>
        <p:txBody>
          <a:bodyPr/>
          <a:lstStyle/>
          <a:p>
            <a:endParaRPr lang="de-DE" dirty="0"/>
          </a:p>
        </p:txBody>
      </p:sp>
      <p:sp>
        <p:nvSpPr>
          <p:cNvPr id="5" name="Untertitel 2">
            <a:extLst>
              <a:ext uri="{FF2B5EF4-FFF2-40B4-BE49-F238E27FC236}">
                <a16:creationId xmlns="" xmlns:a16="http://schemas.microsoft.com/office/drawing/2014/main" id="{AD6CDA09-7D16-42EB-837F-C370C9F82526}"/>
              </a:ext>
            </a:extLst>
          </p:cNvPr>
          <p:cNvSpPr>
            <a:spLocks noGrp="1"/>
          </p:cNvSpPr>
          <p:nvPr>
            <p:ph type="subTitle" idx="4294967295"/>
          </p:nvPr>
        </p:nvSpPr>
        <p:spPr>
          <a:xfrm>
            <a:off x="611560" y="4797152"/>
            <a:ext cx="4248472" cy="360040"/>
          </a:xfrm>
        </p:spPr>
        <p:txBody>
          <a:bodyPr>
            <a:noAutofit/>
          </a:bodyPr>
          <a:lstStyle>
            <a:lvl1pPr marL="0" indent="0" algn="l">
              <a:buNone/>
              <a:defRPr sz="1400" b="1" cap="all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z="1800" dirty="0"/>
              <a:t>TRAGE hier deinen NAMEN ein</a:t>
            </a:r>
          </a:p>
        </p:txBody>
      </p:sp>
    </p:spTree>
    <p:extLst>
      <p:ext uri="{BB962C8B-B14F-4D97-AF65-F5344CB8AC3E}">
        <p14:creationId xmlns="" xmlns:p14="http://schemas.microsoft.com/office/powerpoint/2010/main" val="32241466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VNR">
  <a:themeElements>
    <a:clrScheme name="Rhea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VNR-Font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9525">
          <a:solidFill>
            <a:schemeClr val="accent1"/>
          </a:solidFill>
        </a:ln>
      </a:spPr>
      <a:bodyPr rtlCol="0" anchor="ctr"/>
      <a:lstStyle>
        <a:defPPr>
          <a:defRPr sz="2000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9525"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sz="2000" smtClean="0">
            <a:solidFill>
              <a:schemeClr val="accent1"/>
            </a:solidFill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Larissa">
  <a:themeElements>
    <a:clrScheme name="VNR-Color">
      <a:dk1>
        <a:srgbClr val="2D2D2A"/>
      </a:dk1>
      <a:lt1>
        <a:sysClr val="window" lastClr="FFFFFF"/>
      </a:lt1>
      <a:dk2>
        <a:srgbClr val="696969"/>
      </a:dk2>
      <a:lt2>
        <a:srgbClr val="DCDCDC"/>
      </a:lt2>
      <a:accent1>
        <a:srgbClr val="254061"/>
      </a:accent1>
      <a:accent2>
        <a:srgbClr val="0E61A5"/>
      </a:accent2>
      <a:accent3>
        <a:srgbClr val="648D9F"/>
      </a:accent3>
      <a:accent4>
        <a:srgbClr val="B0CAD4"/>
      </a:accent4>
      <a:accent5>
        <a:srgbClr val="A5A5A5"/>
      </a:accent5>
      <a:accent6>
        <a:srgbClr val="A50303"/>
      </a:accent6>
      <a:hlink>
        <a:srgbClr val="254061"/>
      </a:hlink>
      <a:folHlink>
        <a:srgbClr val="989891"/>
      </a:folHlink>
    </a:clrScheme>
    <a:fontScheme name="VNR-Font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">
  <a:themeElements>
    <a:clrScheme name="VNR-Color">
      <a:dk1>
        <a:srgbClr val="2D2D2A"/>
      </a:dk1>
      <a:lt1>
        <a:sysClr val="window" lastClr="FFFFFF"/>
      </a:lt1>
      <a:dk2>
        <a:srgbClr val="696969"/>
      </a:dk2>
      <a:lt2>
        <a:srgbClr val="DCDCDC"/>
      </a:lt2>
      <a:accent1>
        <a:srgbClr val="254061"/>
      </a:accent1>
      <a:accent2>
        <a:srgbClr val="0E61A5"/>
      </a:accent2>
      <a:accent3>
        <a:srgbClr val="648D9F"/>
      </a:accent3>
      <a:accent4>
        <a:srgbClr val="B0CAD4"/>
      </a:accent4>
      <a:accent5>
        <a:srgbClr val="A5A5A5"/>
      </a:accent5>
      <a:accent6>
        <a:srgbClr val="A50303"/>
      </a:accent6>
      <a:hlink>
        <a:srgbClr val="254061"/>
      </a:hlink>
      <a:folHlink>
        <a:srgbClr val="989891"/>
      </a:folHlink>
    </a:clrScheme>
    <a:fontScheme name="VNR-Font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VNR_Vorlage</Template>
  <TotalTime>0</TotalTime>
  <Words>553</Words>
  <Application>Microsoft Office PowerPoint</Application>
  <PresentationFormat>Bildschirmpräsentation (4:3)</PresentationFormat>
  <Paragraphs>137</Paragraphs>
  <Slides>14</Slides>
  <Notes>2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14</vt:i4>
      </vt:variant>
    </vt:vector>
  </HeadingPairs>
  <TitlesOfParts>
    <vt:vector size="15" baseType="lpstr">
      <vt:lpstr>VNR</vt:lpstr>
      <vt:lpstr>Bildschirmarbeit</vt:lpstr>
      <vt:lpstr>Die täglichen Sitzzeiten</vt:lpstr>
      <vt:lpstr>Macht Bildschirmarbeit krank?</vt:lpstr>
      <vt:lpstr>Ursache für Augenbeschwerden</vt:lpstr>
      <vt:lpstr>Tipps für Wachheit am Arbeitsplatz</vt:lpstr>
      <vt:lpstr>Typische Bürokrankheiten</vt:lpstr>
      <vt:lpstr>So bringt man Bewegung ins Büro</vt:lpstr>
      <vt:lpstr>Übungen am Arbeitsplatz</vt:lpstr>
      <vt:lpstr>Übungen am Arbeitsplatz</vt:lpstr>
      <vt:lpstr>Ergonomisches Sitzen</vt:lpstr>
      <vt:lpstr>Einstellmöglichkeiten am Bürostuhl</vt:lpstr>
      <vt:lpstr>Ausrichtung des Arbeitsplatzes</vt:lpstr>
      <vt:lpstr>Natürliches oder künstliches Licht?</vt:lpstr>
      <vt:lpstr>Folie 14</vt:lpstr>
    </vt:vector>
  </TitlesOfParts>
  <Manager/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MNx - Maximilan Neye</dc:creator>
  <cp:lastModifiedBy>Steffen</cp:lastModifiedBy>
  <cp:revision>56</cp:revision>
  <dcterms:created xsi:type="dcterms:W3CDTF">2015-01-22T00:01:03Z</dcterms:created>
  <dcterms:modified xsi:type="dcterms:W3CDTF">2026-09-28T00:48:59Z</dcterms:modified>
</cp:coreProperties>
</file>