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1"/>
  </p:notesMasterIdLst>
  <p:handoutMasterIdLst>
    <p:handoutMasterId r:id="rId22"/>
  </p:handoutMasterIdLst>
  <p:sldIdLst>
    <p:sldId id="416" r:id="rId3"/>
    <p:sldId id="413" r:id="rId4"/>
    <p:sldId id="398" r:id="rId5"/>
    <p:sldId id="403" r:id="rId6"/>
    <p:sldId id="400" r:id="rId7"/>
    <p:sldId id="406" r:id="rId8"/>
    <p:sldId id="408" r:id="rId9"/>
    <p:sldId id="407" r:id="rId10"/>
    <p:sldId id="409" r:id="rId11"/>
    <p:sldId id="410" r:id="rId12"/>
    <p:sldId id="414" r:id="rId13"/>
    <p:sldId id="415" r:id="rId14"/>
    <p:sldId id="411" r:id="rId15"/>
    <p:sldId id="404" r:id="rId16"/>
    <p:sldId id="405" r:id="rId17"/>
    <p:sldId id="412" r:id="rId18"/>
    <p:sldId id="399" r:id="rId19"/>
    <p:sldId id="417" r:id="rId2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567">
          <p15:clr>
            <a:srgbClr val="A4A3A4"/>
          </p15:clr>
        </p15:guide>
        <p15:guide id="2" orient="horz" pos="2744">
          <p15:clr>
            <a:srgbClr val="A4A3A4"/>
          </p15:clr>
        </p15:guide>
        <p15:guide id="3" orient="horz" pos="5193">
          <p15:clr>
            <a:srgbClr val="A4A3A4"/>
          </p15:clr>
        </p15:guide>
        <p15:guide id="4" pos="346">
          <p15:clr>
            <a:srgbClr val="A4A3A4"/>
          </p15:clr>
        </p15:guide>
        <p15:guide id="5" pos="397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25C36"/>
    <a:srgbClr val="0E61A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89" autoAdjust="0"/>
    <p:restoredTop sz="93002" autoAdjust="0"/>
  </p:normalViewPr>
  <p:slideViewPr>
    <p:cSldViewPr>
      <p:cViewPr varScale="1">
        <p:scale>
          <a:sx n="64" d="100"/>
          <a:sy n="64" d="100"/>
        </p:scale>
        <p:origin x="-16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2923" y="58"/>
      </p:cViewPr>
      <p:guideLst>
        <p:guide orient="horz" pos="567"/>
        <p:guide orient="horz" pos="2744"/>
        <p:guide orient="horz" pos="5193"/>
        <p:guide pos="346"/>
        <p:guide pos="397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734800" cy="403200"/>
          </a:xfrm>
          <a:prstGeom prst="rect">
            <a:avLst/>
          </a:prstGeom>
          <a:solidFill>
            <a:schemeClr val="accent2"/>
          </a:solidFill>
        </p:spPr>
        <p:txBody>
          <a:bodyPr vert="horz" lIns="540000" tIns="45720" rIns="91440" bIns="45720" rtlCol="0" anchor="ctr"/>
          <a:lstStyle>
            <a:lvl1pPr algn="l">
              <a:defRPr sz="1200"/>
            </a:lvl1pPr>
          </a:lstStyle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878800" y="0"/>
            <a:ext cx="979200" cy="40320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fld id="{F29BFF75-E182-4EE8-AA68-3F03A780E5F7}" type="datetimeFigureOut">
              <a:rPr lang="de-DE" smtClean="0">
                <a:solidFill>
                  <a:schemeClr val="accent1"/>
                </a:solidFill>
              </a:rPr>
              <a:pPr/>
              <a:t>27.09.2026</a:t>
            </a:fld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50800" y="8770458"/>
            <a:ext cx="547200" cy="352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515" y="8766858"/>
            <a:ext cx="2084117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6329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733256" cy="404664"/>
          </a:xfrm>
          <a:prstGeom prst="rect">
            <a:avLst/>
          </a:prstGeom>
          <a:solidFill>
            <a:schemeClr val="accent2"/>
          </a:solidFill>
        </p:spPr>
        <p:txBody>
          <a:bodyPr vert="horz" lIns="54000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877272" y="0"/>
            <a:ext cx="979140" cy="404664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726AE14-046B-45DB-B2A1-C1397E5D8E1C}" type="datetimeFigureOut">
              <a:rPr lang="de-DE" smtClean="0"/>
              <a:pPr/>
              <a:t>27.09.2026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542083" y="812476"/>
            <a:ext cx="5191173" cy="3893380"/>
          </a:xfrm>
          <a:prstGeom prst="rect">
            <a:avLst/>
          </a:prstGeom>
          <a:noFill/>
          <a:ln w="6350">
            <a:solidFill>
              <a:schemeClr val="accent1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542083" y="4932040"/>
            <a:ext cx="5191173" cy="34563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0" name="Foliennummernplatzhalter 4"/>
          <p:cNvSpPr>
            <a:spLocks noGrp="1"/>
          </p:cNvSpPr>
          <p:nvPr>
            <p:ph type="sldNum" sz="quarter" idx="5"/>
          </p:nvPr>
        </p:nvSpPr>
        <p:spPr>
          <a:xfrm>
            <a:off x="550800" y="8770458"/>
            <a:ext cx="547200" cy="3528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‹Nr.›</a:t>
            </a:fld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515" y="8766858"/>
            <a:ext cx="2084117" cy="360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7651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7800" indent="-177800" algn="l" defTabSz="914400" rtl="0" eaLnBrk="1" latinLnBrk="0" hangingPunct="1">
      <a:buFont typeface="Wingdings" panose="05000000000000000000" pitchFamily="2" charset="2"/>
      <a:buChar char="§"/>
      <a:defRPr sz="1200" kern="1200">
        <a:solidFill>
          <a:schemeClr val="accent1"/>
        </a:solidFill>
        <a:latin typeface="+mn-lt"/>
        <a:ea typeface="+mn-ea"/>
        <a:cs typeface="+mn-cs"/>
      </a:defRPr>
    </a:lvl1pPr>
    <a:lvl2pPr marL="355600" indent="-1778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accent1"/>
        </a:solidFill>
        <a:latin typeface="+mn-lt"/>
        <a:ea typeface="+mn-ea"/>
        <a:cs typeface="+mn-cs"/>
      </a:defRPr>
    </a:lvl2pPr>
    <a:lvl3pPr marL="534988" indent="-179388" algn="l" defTabSz="914400" rtl="0" eaLnBrk="1" latinLnBrk="0" hangingPunct="1">
      <a:buFont typeface="Symbol" panose="05050102010706020507" pitchFamily="18" charset="2"/>
      <a:buChar char="-"/>
      <a:defRPr sz="1050" kern="1200">
        <a:solidFill>
          <a:schemeClr val="accent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49275" y="8731128"/>
            <a:ext cx="547093" cy="351283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07CD1-FDBF-4BA2-B1E3-14367FC4DBB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2D2D2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2D2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4580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2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1645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3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5035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4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633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5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266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6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6005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7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505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8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1152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9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885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10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1291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11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7720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12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2454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13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753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14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6994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15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8907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16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785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253BB6F2-03BD-4F8F-B311-62B418DAEEDF}" type="slidenum">
              <a:rPr lang="de-DE" smtClean="0">
                <a:solidFill>
                  <a:schemeClr val="accent1"/>
                </a:solidFill>
              </a:rPr>
              <a:pPr algn="l"/>
              <a:t>17</a:t>
            </a:fld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41676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541338" y="812800"/>
            <a:ext cx="5191125" cy="38925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549275" y="8731128"/>
            <a:ext cx="547093" cy="351283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407CD1-FDBF-4BA2-B1E3-14367FC4DBB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2D2D2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rgbClr val="2D2D2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9440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2708920"/>
            <a:ext cx="7776666" cy="1189373"/>
          </a:xfrm>
        </p:spPr>
        <p:txBody>
          <a:bodyPr/>
          <a:lstStyle>
            <a:lvl1pPr>
              <a:lnSpc>
                <a:spcPct val="10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4528135"/>
            <a:ext cx="7776666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73216"/>
            <a:ext cx="2891179" cy="10106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29154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558800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00" y="5013176"/>
            <a:ext cx="3515467" cy="12288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921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00" y="5013176"/>
            <a:ext cx="3515467" cy="12288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147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261510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6000" cy="45072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16553"/>
            <a:ext cx="8136000" cy="360363"/>
          </a:xfrm>
        </p:spPr>
        <p:txBody>
          <a:bodyPr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Untertitel einfügen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130979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1628775"/>
            <a:ext cx="3888000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1628775"/>
            <a:ext cx="3888234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258561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388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250" y="1628775"/>
            <a:ext cx="388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3887663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2141275"/>
            <a:ext cx="3888234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2196464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262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22399" y="1628775"/>
            <a:ext cx="262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2628000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3222398" y="2141275"/>
            <a:ext cx="2628000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976484" y="1628775"/>
            <a:ext cx="2628000" cy="496800"/>
          </a:xfrm>
          <a:solidFill>
            <a:schemeClr val="accent4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13" name="Inhaltsplatzhalter 7"/>
          <p:cNvSpPr>
            <a:spLocks noGrp="1"/>
          </p:cNvSpPr>
          <p:nvPr>
            <p:ph sz="quarter" idx="16"/>
          </p:nvPr>
        </p:nvSpPr>
        <p:spPr>
          <a:xfrm>
            <a:off x="5976484" y="2141275"/>
            <a:ext cx="2628000" cy="399600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2254573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4262400" y="1628774"/>
            <a:ext cx="4341850" cy="23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3" name="Rechteck 2"/>
          <p:cNvSpPr/>
          <p:nvPr userDrawn="1"/>
        </p:nvSpPr>
        <p:spPr>
          <a:xfrm>
            <a:off x="4262400" y="4121275"/>
            <a:ext cx="2088000" cy="201600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5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5"/>
          <p:cNvSpPr>
            <a:spLocks noGrp="1"/>
          </p:cNvSpPr>
          <p:nvPr>
            <p:ph sz="quarter" idx="17"/>
          </p:nvPr>
        </p:nvSpPr>
        <p:spPr>
          <a:xfrm>
            <a:off x="4262400" y="1628775"/>
            <a:ext cx="4341850" cy="2339999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6480250" y="4121275"/>
            <a:ext cx="2124000" cy="2016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8"/>
          </p:nvPr>
        </p:nvSpPr>
        <p:spPr>
          <a:xfrm>
            <a:off x="4262400" y="4121275"/>
            <a:ext cx="2088000" cy="20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5"/>
          <p:cNvSpPr>
            <a:spLocks noGrp="1"/>
          </p:cNvSpPr>
          <p:nvPr>
            <p:ph sz="quarter" idx="19"/>
          </p:nvPr>
        </p:nvSpPr>
        <p:spPr>
          <a:xfrm>
            <a:off x="6480250" y="4121275"/>
            <a:ext cx="2124000" cy="2016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54573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2051720" y="4697275"/>
            <a:ext cx="6552593" cy="144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8" name="Rechteck 7"/>
          <p:cNvSpPr/>
          <p:nvPr userDrawn="1"/>
        </p:nvSpPr>
        <p:spPr>
          <a:xfrm>
            <a:off x="468313" y="4697275"/>
            <a:ext cx="1439391" cy="14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6000" cy="2923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8"/>
          </p:nvPr>
        </p:nvSpPr>
        <p:spPr>
          <a:xfrm>
            <a:off x="468376" y="1628775"/>
            <a:ext cx="8135937" cy="2922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Inhaltsplatzhalter 6"/>
          <p:cNvSpPr>
            <a:spLocks noGrp="1"/>
          </p:cNvSpPr>
          <p:nvPr>
            <p:ph sz="quarter" idx="19"/>
          </p:nvPr>
        </p:nvSpPr>
        <p:spPr>
          <a:xfrm>
            <a:off x="468313" y="4697275"/>
            <a:ext cx="1439391" cy="14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20"/>
          </p:nvPr>
        </p:nvSpPr>
        <p:spPr>
          <a:xfrm>
            <a:off x="2051050" y="4697413"/>
            <a:ext cx="6553200" cy="14398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1035619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3186000"/>
            <a:ext cx="4986000" cy="2952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8" name="Rechteck 7"/>
          <p:cNvSpPr/>
          <p:nvPr userDrawn="1"/>
        </p:nvSpPr>
        <p:spPr>
          <a:xfrm>
            <a:off x="5572800" y="3186000"/>
            <a:ext cx="3031200" cy="2952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2" y="1627200"/>
            <a:ext cx="4986000" cy="141840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5572800" y="1627200"/>
            <a:ext cx="3031200" cy="141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9"/>
          </p:nvPr>
        </p:nvSpPr>
        <p:spPr>
          <a:xfrm>
            <a:off x="468313" y="1627188"/>
            <a:ext cx="4986337" cy="1417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20"/>
          </p:nvPr>
        </p:nvSpPr>
        <p:spPr>
          <a:xfrm>
            <a:off x="468313" y="3186113"/>
            <a:ext cx="4986337" cy="29511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21"/>
          </p:nvPr>
        </p:nvSpPr>
        <p:spPr>
          <a:xfrm>
            <a:off x="5572125" y="1627188"/>
            <a:ext cx="3032125" cy="14176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2" name="Inhaltsplatzhalter 21"/>
          <p:cNvSpPr>
            <a:spLocks noGrp="1"/>
          </p:cNvSpPr>
          <p:nvPr>
            <p:ph sz="quarter" idx="22"/>
          </p:nvPr>
        </p:nvSpPr>
        <p:spPr>
          <a:xfrm>
            <a:off x="5572125" y="3186113"/>
            <a:ext cx="3032125" cy="29511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3891683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4986000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5580112" y="4725144"/>
            <a:ext cx="3024138" cy="141213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49863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6"/>
          <p:cNvSpPr>
            <a:spLocks noGrp="1"/>
          </p:cNvSpPr>
          <p:nvPr>
            <p:ph sz="quarter" idx="21"/>
          </p:nvPr>
        </p:nvSpPr>
        <p:spPr>
          <a:xfrm>
            <a:off x="5580063" y="4724400"/>
            <a:ext cx="3024187" cy="1412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2880454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8135938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81359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419837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266124" y="3934355"/>
            <a:ext cx="1800000" cy="220291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4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6804248" y="1628774"/>
            <a:ext cx="1799752" cy="2202919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266124" y="1628774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7" name="Rechteck 16"/>
          <p:cNvSpPr/>
          <p:nvPr userDrawn="1"/>
        </p:nvSpPr>
        <p:spPr>
          <a:xfrm>
            <a:off x="6192000" y="3934355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7"/>
          </p:nvPr>
        </p:nvSpPr>
        <p:spPr>
          <a:xfrm>
            <a:off x="4265613" y="1628775"/>
            <a:ext cx="2413000" cy="22034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6191250" y="3933825"/>
            <a:ext cx="2413000" cy="22018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5613" y="3933825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1" name="Inhaltsplatzhalter 19"/>
          <p:cNvSpPr>
            <a:spLocks noGrp="1"/>
          </p:cNvSpPr>
          <p:nvPr>
            <p:ph sz="quarter" idx="20"/>
          </p:nvPr>
        </p:nvSpPr>
        <p:spPr>
          <a:xfrm>
            <a:off x="6803775" y="1628774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1633200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4267738" y="1628775"/>
            <a:ext cx="4336512" cy="45085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3" name="Rechteck 2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68000" y="3429000"/>
            <a:ext cx="3672408" cy="27082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11"/>
          <p:cNvSpPr>
            <a:spLocks noGrp="1"/>
          </p:cNvSpPr>
          <p:nvPr>
            <p:ph sz="quarter" idx="17"/>
          </p:nvPr>
        </p:nvSpPr>
        <p:spPr>
          <a:xfrm>
            <a:off x="468000" y="1629221"/>
            <a:ext cx="3671887" cy="16557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468313" y="3429000"/>
            <a:ext cx="3671887" cy="2708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7200" y="1628775"/>
            <a:ext cx="4337050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782853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1012853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0"/>
            <a:ext cx="9144000" cy="5301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1619672" y="2942586"/>
            <a:ext cx="0" cy="180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96144" y="2924944"/>
            <a:ext cx="6908106" cy="1329404"/>
          </a:xfrm>
        </p:spPr>
        <p:txBody>
          <a:bodyPr tIns="0" anchor="t"/>
          <a:lstStyle>
            <a:lvl1pPr algn="l">
              <a:lnSpc>
                <a:spcPct val="100000"/>
              </a:lnSpc>
              <a:defRPr sz="3600" b="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96144" y="4293096"/>
            <a:ext cx="6908106" cy="458455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884120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 userDrawn="1"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740195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Agenda-Tabelle"/>
          <p:cNvSpPr>
            <a:spLocks noGrp="1"/>
          </p:cNvSpPr>
          <p:nvPr>
            <p:ph type="tbl" sz="quarter" idx="13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r>
              <a:rPr lang="de-DE" dirty="0"/>
              <a:t>Tabelle durch Klicken auf Symbol hinzufügen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Agenda</a:t>
            </a:r>
          </a:p>
        </p:txBody>
      </p:sp>
    </p:spTree>
    <p:extLst>
      <p:ext uri="{BB962C8B-B14F-4D97-AF65-F5344CB8AC3E}">
        <p14:creationId xmlns="" xmlns:p14="http://schemas.microsoft.com/office/powerpoint/2010/main" val="2198946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27584" y="2708920"/>
            <a:ext cx="7992888" cy="1189373"/>
          </a:xfrm>
        </p:spPr>
        <p:txBody>
          <a:bodyPr/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Vielen Dank für Ihre Aufmerksamkeit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601742" y="5301208"/>
            <a:ext cx="4248472" cy="360040"/>
          </a:xfrm>
        </p:spPr>
        <p:txBody>
          <a:bodyPr>
            <a:noAutofit/>
          </a:bodyPr>
          <a:lstStyle>
            <a:lvl1pPr marL="0" indent="0" algn="l">
              <a:buNone/>
              <a:defRPr sz="1400" b="1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Name des Autors</a:t>
            </a:r>
          </a:p>
        </p:txBody>
      </p:sp>
      <p:sp>
        <p:nvSpPr>
          <p:cNvPr id="8" name="Textfeld 7"/>
          <p:cNvSpPr txBox="1"/>
          <p:nvPr userDrawn="1"/>
        </p:nvSpPr>
        <p:spPr>
          <a:xfrm>
            <a:off x="1601742" y="5661248"/>
            <a:ext cx="29520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2"/>
                </a:solidFill>
              </a:rPr>
              <a:t>Theodor-Heuss-Straße 2-4</a:t>
            </a:r>
            <a:br>
              <a:rPr lang="de-DE" sz="1200" dirty="0">
                <a:solidFill>
                  <a:schemeClr val="tx2"/>
                </a:solidFill>
              </a:rPr>
            </a:br>
            <a:r>
              <a:rPr lang="de-DE" sz="1200" dirty="0">
                <a:solidFill>
                  <a:schemeClr val="tx2"/>
                </a:solidFill>
              </a:rPr>
              <a:t>53177 Bonn </a:t>
            </a:r>
          </a:p>
          <a:p>
            <a:r>
              <a:rPr lang="de-DE" sz="1200" dirty="0">
                <a:solidFill>
                  <a:schemeClr val="tx2"/>
                </a:solidFill>
              </a:rPr>
              <a:t>Großkundenpostleitzahl: D-53095 Bonn </a:t>
            </a:r>
          </a:p>
          <a:p>
            <a:r>
              <a:rPr lang="de-DE" sz="1200" dirty="0">
                <a:solidFill>
                  <a:schemeClr val="tx2"/>
                </a:solidFill>
              </a:rPr>
              <a:t>Tel.: 0228 - 95 5 00 (Zentrale)</a:t>
            </a:r>
            <a:br>
              <a:rPr lang="de-DE" sz="1200" dirty="0">
                <a:solidFill>
                  <a:schemeClr val="tx2"/>
                </a:solidFill>
              </a:rPr>
            </a:br>
            <a:r>
              <a:rPr lang="de-DE" sz="1200" dirty="0">
                <a:solidFill>
                  <a:schemeClr val="tx2"/>
                </a:solidFill>
              </a:rPr>
              <a:t>Tel.: 0228 - 95 5 0155 (Kundenservice)</a:t>
            </a:r>
            <a:br>
              <a:rPr lang="de-DE" sz="1200" dirty="0">
                <a:solidFill>
                  <a:schemeClr val="tx2"/>
                </a:solidFill>
              </a:rPr>
            </a:br>
            <a:r>
              <a:rPr lang="de-DE" sz="1200" dirty="0">
                <a:solidFill>
                  <a:schemeClr val="tx2"/>
                </a:solidFill>
              </a:rPr>
              <a:t>Fax: 0228 - 36 96 480 </a:t>
            </a:r>
          </a:p>
          <a:p>
            <a:endParaRPr lang="de-DE" sz="1200" dirty="0">
              <a:solidFill>
                <a:schemeClr val="tx2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303" y="4495751"/>
            <a:ext cx="2304256" cy="8054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24760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2708920"/>
            <a:ext cx="7776666" cy="1189373"/>
          </a:xfrm>
        </p:spPr>
        <p:txBody>
          <a:bodyPr/>
          <a:lstStyle>
            <a:lvl1pPr>
              <a:lnSpc>
                <a:spcPct val="100000"/>
              </a:lnSpc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27584" y="4528135"/>
            <a:ext cx="7776666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373216"/>
            <a:ext cx="2891179" cy="10106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49983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1558800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00" y="5013176"/>
            <a:ext cx="3515467" cy="12288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612201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683002" y="1628800"/>
            <a:ext cx="7460997" cy="26369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1276" y="2160039"/>
            <a:ext cx="6844412" cy="1189373"/>
          </a:xfrm>
        </p:spPr>
        <p:txBody>
          <a:bodyPr anchor="b"/>
          <a:lstStyle>
            <a:lvl1pPr>
              <a:lnSpc>
                <a:spcPct val="10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31276" y="3456183"/>
            <a:ext cx="6844412" cy="413033"/>
          </a:xfrm>
        </p:spPr>
        <p:txBody>
          <a:bodyPr>
            <a:noAutofit/>
          </a:bodyPr>
          <a:lstStyle>
            <a:lvl1pPr marL="0" indent="0" algn="l">
              <a:buNone/>
              <a:defRPr sz="1600" cap="all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2923" y="1628800"/>
            <a:ext cx="1609545" cy="2636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5816350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 lIns="72000" rIns="7200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30020775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8000" y="1628775"/>
            <a:ext cx="8136000" cy="45072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16553"/>
            <a:ext cx="8136000" cy="360363"/>
          </a:xfrm>
        </p:spPr>
        <p:txBody>
          <a:bodyPr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Untertitel einfügen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494517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1628775"/>
            <a:ext cx="3888000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1628775"/>
            <a:ext cx="3888234" cy="45085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30460404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388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16250" y="1628775"/>
            <a:ext cx="388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3887663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4716016" y="2141275"/>
            <a:ext cx="3888234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26778603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68000" y="1628775"/>
            <a:ext cx="2628000" cy="496800"/>
          </a:xfrm>
          <a:solidFill>
            <a:schemeClr val="accent1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 hasCustomPrompt="1"/>
          </p:nvPr>
        </p:nvSpPr>
        <p:spPr>
          <a:xfrm>
            <a:off x="3222399" y="1628775"/>
            <a:ext cx="2628000" cy="496800"/>
          </a:xfrm>
          <a:solidFill>
            <a:schemeClr val="accent2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/>
          </p:nvPr>
        </p:nvSpPr>
        <p:spPr>
          <a:xfrm>
            <a:off x="468313" y="2141275"/>
            <a:ext cx="2628000" cy="399600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1" name="Inhaltsplatzhalter 7"/>
          <p:cNvSpPr>
            <a:spLocks noGrp="1"/>
          </p:cNvSpPr>
          <p:nvPr>
            <p:ph sz="quarter" idx="14"/>
          </p:nvPr>
        </p:nvSpPr>
        <p:spPr>
          <a:xfrm>
            <a:off x="3222398" y="2141275"/>
            <a:ext cx="2628000" cy="3996000"/>
          </a:xfrm>
          <a:solidFill>
            <a:schemeClr val="accent2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976484" y="1628775"/>
            <a:ext cx="2628000" cy="496800"/>
          </a:xfrm>
          <a:solidFill>
            <a:schemeClr val="accent4"/>
          </a:solidFill>
        </p:spPr>
        <p:txBody>
          <a:bodyPr lIns="108000" rIns="108000" anchor="ctr">
            <a:noAutofit/>
          </a:bodyPr>
          <a:lstStyle>
            <a:lvl1pPr marL="0" indent="0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überschrift</a:t>
            </a:r>
          </a:p>
        </p:txBody>
      </p:sp>
      <p:sp>
        <p:nvSpPr>
          <p:cNvPr id="13" name="Inhaltsplatzhalter 7"/>
          <p:cNvSpPr>
            <a:spLocks noGrp="1"/>
          </p:cNvSpPr>
          <p:nvPr>
            <p:ph sz="quarter" idx="16"/>
          </p:nvPr>
        </p:nvSpPr>
        <p:spPr>
          <a:xfrm>
            <a:off x="5976484" y="2141275"/>
            <a:ext cx="2628000" cy="399600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108000" tIns="144000" rIns="108000" bIns="14400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40128644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4262400" y="1628774"/>
            <a:ext cx="4341850" cy="23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3" name="Rechteck 2"/>
          <p:cNvSpPr/>
          <p:nvPr userDrawn="1"/>
        </p:nvSpPr>
        <p:spPr>
          <a:xfrm>
            <a:off x="4262400" y="4121275"/>
            <a:ext cx="2088000" cy="201600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5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5"/>
          <p:cNvSpPr>
            <a:spLocks noGrp="1"/>
          </p:cNvSpPr>
          <p:nvPr>
            <p:ph sz="quarter" idx="17"/>
          </p:nvPr>
        </p:nvSpPr>
        <p:spPr>
          <a:xfrm>
            <a:off x="4262400" y="1628775"/>
            <a:ext cx="4341850" cy="2339999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3" name="Rechteck 12"/>
          <p:cNvSpPr/>
          <p:nvPr userDrawn="1"/>
        </p:nvSpPr>
        <p:spPr>
          <a:xfrm>
            <a:off x="6480250" y="4121275"/>
            <a:ext cx="2124000" cy="2016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6" name="Inhaltsplatzhalter 15"/>
          <p:cNvSpPr>
            <a:spLocks noGrp="1"/>
          </p:cNvSpPr>
          <p:nvPr>
            <p:ph sz="quarter" idx="18"/>
          </p:nvPr>
        </p:nvSpPr>
        <p:spPr>
          <a:xfrm>
            <a:off x="4262400" y="4121275"/>
            <a:ext cx="2088000" cy="2016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5"/>
          <p:cNvSpPr>
            <a:spLocks noGrp="1"/>
          </p:cNvSpPr>
          <p:nvPr>
            <p:ph sz="quarter" idx="19"/>
          </p:nvPr>
        </p:nvSpPr>
        <p:spPr>
          <a:xfrm>
            <a:off x="6480250" y="4121275"/>
            <a:ext cx="2124000" cy="2016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20921969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2051720" y="4697275"/>
            <a:ext cx="6552593" cy="144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8" name="Rechteck 7"/>
          <p:cNvSpPr/>
          <p:nvPr userDrawn="1"/>
        </p:nvSpPr>
        <p:spPr>
          <a:xfrm>
            <a:off x="468313" y="4697275"/>
            <a:ext cx="1439391" cy="1440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6000" cy="2923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8"/>
          </p:nvPr>
        </p:nvSpPr>
        <p:spPr>
          <a:xfrm>
            <a:off x="468376" y="1628775"/>
            <a:ext cx="8135937" cy="29225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Inhaltsplatzhalter 6"/>
          <p:cNvSpPr>
            <a:spLocks noGrp="1"/>
          </p:cNvSpPr>
          <p:nvPr>
            <p:ph sz="quarter" idx="19"/>
          </p:nvPr>
        </p:nvSpPr>
        <p:spPr>
          <a:xfrm>
            <a:off x="468313" y="4697275"/>
            <a:ext cx="1439391" cy="14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20"/>
          </p:nvPr>
        </p:nvSpPr>
        <p:spPr>
          <a:xfrm>
            <a:off x="2051050" y="4697413"/>
            <a:ext cx="6553200" cy="14398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3211597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 bunt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3186000"/>
            <a:ext cx="4986000" cy="2952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8" name="Rechteck 7"/>
          <p:cNvSpPr/>
          <p:nvPr userDrawn="1"/>
        </p:nvSpPr>
        <p:spPr>
          <a:xfrm>
            <a:off x="5572800" y="3186000"/>
            <a:ext cx="3031200" cy="2952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2" y="1627200"/>
            <a:ext cx="4986000" cy="1418400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Rechteck 8"/>
          <p:cNvSpPr/>
          <p:nvPr userDrawn="1"/>
        </p:nvSpPr>
        <p:spPr>
          <a:xfrm>
            <a:off x="5572800" y="1627200"/>
            <a:ext cx="3031200" cy="1418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6" name="Inhaltsplatzhalter 15"/>
          <p:cNvSpPr>
            <a:spLocks noGrp="1"/>
          </p:cNvSpPr>
          <p:nvPr>
            <p:ph sz="quarter" idx="19"/>
          </p:nvPr>
        </p:nvSpPr>
        <p:spPr>
          <a:xfrm>
            <a:off x="468313" y="1627188"/>
            <a:ext cx="4986337" cy="1417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20"/>
          </p:nvPr>
        </p:nvSpPr>
        <p:spPr>
          <a:xfrm>
            <a:off x="468313" y="3186113"/>
            <a:ext cx="4986337" cy="29511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21"/>
          </p:nvPr>
        </p:nvSpPr>
        <p:spPr>
          <a:xfrm>
            <a:off x="5572125" y="1627188"/>
            <a:ext cx="3032125" cy="14176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2" name="Inhaltsplatzhalter 21"/>
          <p:cNvSpPr>
            <a:spLocks noGrp="1"/>
          </p:cNvSpPr>
          <p:nvPr>
            <p:ph sz="quarter" idx="22"/>
          </p:nvPr>
        </p:nvSpPr>
        <p:spPr>
          <a:xfrm>
            <a:off x="5572125" y="3186113"/>
            <a:ext cx="3032125" cy="2951162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37383916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4986000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5580112" y="4725144"/>
            <a:ext cx="3024138" cy="1412131"/>
          </a:xfrm>
          <a:prstGeom prst="rect">
            <a:avLst/>
          </a:prstGeom>
          <a:solidFill>
            <a:schemeClr val="accent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49863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7" name="Inhaltsplatzhalter 16"/>
          <p:cNvSpPr>
            <a:spLocks noGrp="1"/>
          </p:cNvSpPr>
          <p:nvPr>
            <p:ph sz="quarter" idx="21"/>
          </p:nvPr>
        </p:nvSpPr>
        <p:spPr>
          <a:xfrm>
            <a:off x="5580063" y="4724400"/>
            <a:ext cx="3024187" cy="1412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37982019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blau/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68312" y="4725144"/>
            <a:ext cx="8135938" cy="1412131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313" y="1628775"/>
            <a:ext cx="8135937" cy="2952353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quarter" idx="19"/>
          </p:nvPr>
        </p:nvSpPr>
        <p:spPr>
          <a:xfrm>
            <a:off x="468313" y="1628775"/>
            <a:ext cx="8135937" cy="29523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5" name="Inhaltsplatzhalter 14"/>
          <p:cNvSpPr>
            <a:spLocks noGrp="1"/>
          </p:cNvSpPr>
          <p:nvPr>
            <p:ph sz="quarter" idx="20"/>
          </p:nvPr>
        </p:nvSpPr>
        <p:spPr>
          <a:xfrm>
            <a:off x="468313" y="4724400"/>
            <a:ext cx="8135937" cy="14128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665875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nf Inhalte bu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4266124" y="3934355"/>
            <a:ext cx="1800000" cy="220291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45072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2"/>
          </p:nvPr>
        </p:nvSpPr>
        <p:spPr>
          <a:xfrm>
            <a:off x="468000" y="1628774"/>
            <a:ext cx="3672000" cy="4508500"/>
          </a:xfrm>
          <a:noFill/>
        </p:spPr>
        <p:txBody>
          <a:bodyPr lIns="90000" tIns="46800" rIns="90000" bIns="4680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4" name="Rechteck 13"/>
          <p:cNvSpPr/>
          <p:nvPr userDrawn="1"/>
        </p:nvSpPr>
        <p:spPr>
          <a:xfrm>
            <a:off x="6804248" y="1628774"/>
            <a:ext cx="1799752" cy="2202919"/>
          </a:xfrm>
          <a:prstGeom prst="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266124" y="1628774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7" name="Rechteck 16"/>
          <p:cNvSpPr/>
          <p:nvPr userDrawn="1"/>
        </p:nvSpPr>
        <p:spPr>
          <a:xfrm>
            <a:off x="6192000" y="3934355"/>
            <a:ext cx="2412000" cy="2202919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0" name="Inhaltsplatzhalter 9"/>
          <p:cNvSpPr>
            <a:spLocks noGrp="1"/>
          </p:cNvSpPr>
          <p:nvPr>
            <p:ph sz="quarter" idx="17"/>
          </p:nvPr>
        </p:nvSpPr>
        <p:spPr>
          <a:xfrm>
            <a:off x="4265613" y="1628775"/>
            <a:ext cx="2413000" cy="22034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6191250" y="3933825"/>
            <a:ext cx="2413000" cy="22018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5613" y="3933825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1" name="Inhaltsplatzhalter 19"/>
          <p:cNvSpPr>
            <a:spLocks noGrp="1"/>
          </p:cNvSpPr>
          <p:nvPr>
            <p:ph sz="quarter" idx="20"/>
          </p:nvPr>
        </p:nvSpPr>
        <p:spPr>
          <a:xfrm>
            <a:off x="6803775" y="1628774"/>
            <a:ext cx="1800225" cy="2201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1690513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ei Inhalte blau/grau - Varian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4267738" y="1628775"/>
            <a:ext cx="4336512" cy="45085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3" name="Rechteck 2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68000" y="3429000"/>
            <a:ext cx="3672408" cy="2708275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2" name="Rechteck 1"/>
          <p:cNvSpPr/>
          <p:nvPr userDrawn="1"/>
        </p:nvSpPr>
        <p:spPr>
          <a:xfrm>
            <a:off x="468000" y="1628775"/>
            <a:ext cx="3672408" cy="1656209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2" name="Inhaltsplatzhalter 11"/>
          <p:cNvSpPr>
            <a:spLocks noGrp="1"/>
          </p:cNvSpPr>
          <p:nvPr>
            <p:ph sz="quarter" idx="17"/>
          </p:nvPr>
        </p:nvSpPr>
        <p:spPr>
          <a:xfrm>
            <a:off x="468000" y="1629221"/>
            <a:ext cx="3671887" cy="16557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/>
          </p:nvPr>
        </p:nvSpPr>
        <p:spPr>
          <a:xfrm>
            <a:off x="468313" y="3429000"/>
            <a:ext cx="3671887" cy="27082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20" name="Inhaltsplatzhalter 19"/>
          <p:cNvSpPr>
            <a:spLocks noGrp="1"/>
          </p:cNvSpPr>
          <p:nvPr>
            <p:ph sz="quarter" idx="19"/>
          </p:nvPr>
        </p:nvSpPr>
        <p:spPr>
          <a:xfrm>
            <a:off x="4267200" y="1628775"/>
            <a:ext cx="4337050" cy="45085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28014128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32866778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0"/>
            <a:ext cx="9144000" cy="5301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1619672" y="2942586"/>
            <a:ext cx="0" cy="1800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96144" y="2924944"/>
            <a:ext cx="6908106" cy="1329404"/>
          </a:xfrm>
        </p:spPr>
        <p:txBody>
          <a:bodyPr tIns="0" anchor="t"/>
          <a:lstStyle>
            <a:lvl1pPr algn="l">
              <a:lnSpc>
                <a:spcPct val="100000"/>
              </a:lnSpc>
              <a:defRPr sz="3600" b="0" cap="all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96144" y="4293096"/>
            <a:ext cx="6908106" cy="458455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7843067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Rechteck 5"/>
          <p:cNvSpPr/>
          <p:nvPr userDrawn="1"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1985617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Agenda-Tabelle"/>
          <p:cNvSpPr>
            <a:spLocks noGrp="1"/>
          </p:cNvSpPr>
          <p:nvPr>
            <p:ph type="tbl" sz="quarter" idx="13"/>
          </p:nvPr>
        </p:nvSpPr>
        <p:spPr>
          <a:xfrm>
            <a:off x="468000" y="1628775"/>
            <a:ext cx="8135937" cy="4508500"/>
          </a:xfrm>
        </p:spPr>
        <p:txBody>
          <a:bodyPr/>
          <a:lstStyle/>
          <a:p>
            <a:r>
              <a:rPr lang="de-DE" dirty="0"/>
              <a:t>Tabelle durch Klicken auf Symbol hinzufügen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4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de-DE"/>
              <a:t>Agenda</a:t>
            </a:r>
          </a:p>
        </p:txBody>
      </p:sp>
    </p:spTree>
    <p:extLst>
      <p:ext uri="{BB962C8B-B14F-4D97-AF65-F5344CB8AC3E}">
        <p14:creationId xmlns="" xmlns:p14="http://schemas.microsoft.com/office/powerpoint/2010/main" val="868801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4437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27584" y="2708920"/>
            <a:ext cx="7992888" cy="1189373"/>
          </a:xfrm>
        </p:spPr>
        <p:txBody>
          <a:bodyPr/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de-DE"/>
              <a:t>Vielen Dank für Ihre Aufmerksamkeit</a:t>
            </a:r>
          </a:p>
        </p:txBody>
      </p:sp>
      <p:sp>
        <p:nvSpPr>
          <p:cNvPr id="10" name="Textfeld 12">
            <a:extLst>
              <a:ext uri="{FF2B5EF4-FFF2-40B4-BE49-F238E27FC236}">
                <a16:creationId xmlns:a16="http://schemas.microsoft.com/office/drawing/2014/main" xmlns="" id="{21E64EC3-44BB-461E-B02A-1CA72D612649}"/>
              </a:ext>
            </a:extLst>
          </p:cNvPr>
          <p:cNvSpPr txBox="1"/>
          <p:nvPr userDrawn="1"/>
        </p:nvSpPr>
        <p:spPr>
          <a:xfrm>
            <a:off x="827872" y="5152156"/>
            <a:ext cx="2952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600" dirty="0" smtClean="0">
                <a:solidFill>
                  <a:schemeClr val="accent1"/>
                </a:solidFill>
                <a:cs typeface="Arial" charset="0"/>
              </a:rPr>
              <a:t>Pflegedienst </a:t>
            </a:r>
            <a:r>
              <a:rPr lang="de-DE" sz="1600" dirty="0" err="1" smtClean="0">
                <a:solidFill>
                  <a:schemeClr val="accent1"/>
                </a:solidFill>
                <a:cs typeface="Arial" charset="0"/>
              </a:rPr>
              <a:t>Babo</a:t>
            </a:r>
            <a:r>
              <a:rPr lang="de-DE" sz="1600" dirty="0" smtClean="0">
                <a:solidFill>
                  <a:schemeClr val="accent1"/>
                </a:solidFill>
                <a:cs typeface="Arial" charset="0"/>
              </a:rPr>
              <a:t> GmbH</a:t>
            </a:r>
            <a:endParaRPr lang="de-DE" sz="1600" dirty="0">
              <a:solidFill>
                <a:schemeClr val="accent1"/>
              </a:solidFill>
              <a:cs typeface="Arial" charset="0"/>
            </a:endParaRP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Romain-Rolland-Str. 137</a:t>
            </a: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13089 Berlin</a:t>
            </a:r>
          </a:p>
          <a:p>
            <a:r>
              <a:rPr lang="de-DE" sz="1600" kern="1200" dirty="0" smtClean="0">
                <a:solidFill>
                  <a:schemeClr val="accent1"/>
                </a:solidFill>
                <a:latin typeface="+mn-lt"/>
                <a:ea typeface="+mn-ea"/>
                <a:cs typeface="Arial" charset="0"/>
              </a:rPr>
              <a:t>(030) 896 196 53</a:t>
            </a:r>
            <a:endParaRPr lang="de-DE" sz="1600" kern="1200" dirty="0">
              <a:solidFill>
                <a:schemeClr val="accent1"/>
              </a:solidFill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6840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000" y="90000"/>
            <a:ext cx="8136000" cy="90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000" y="1628775"/>
            <a:ext cx="8135937" cy="4508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8000" y="6525344"/>
            <a:ext cx="80028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76000" y="6525344"/>
            <a:ext cx="4680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1007623"/>
            <a:ext cx="9144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71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71" r:id="rId3"/>
    <p:sldLayoutId id="2147483665" r:id="rId4"/>
    <p:sldLayoutId id="2147483650" r:id="rId5"/>
    <p:sldLayoutId id="2147483652" r:id="rId6"/>
    <p:sldLayoutId id="2147483653" r:id="rId7"/>
    <p:sldLayoutId id="2147483677" r:id="rId8"/>
    <p:sldLayoutId id="2147483675" r:id="rId9"/>
    <p:sldLayoutId id="2147483674" r:id="rId10"/>
    <p:sldLayoutId id="2147483676" r:id="rId11"/>
    <p:sldLayoutId id="2147483680" r:id="rId12"/>
    <p:sldLayoutId id="2147483683" r:id="rId13"/>
    <p:sldLayoutId id="2147483681" r:id="rId14"/>
    <p:sldLayoutId id="2147483682" r:id="rId15"/>
    <p:sldLayoutId id="2147483654" r:id="rId16"/>
    <p:sldLayoutId id="2147483670" r:id="rId17"/>
    <p:sldLayoutId id="2147483655" r:id="rId18"/>
    <p:sldLayoutId id="2147483673" r:id="rId19"/>
    <p:sldLayoutId id="2147483678" r:id="rId20"/>
  </p:sldLayoutIdLst>
  <p:hf hd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600"/>
        </a:spcBef>
        <a:buFont typeface="Wingdings" panose="05000000000000000000" pitchFamily="2" charset="2"/>
        <a:buChar char="§"/>
        <a:tabLst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76325" indent="-269875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6453336"/>
            <a:ext cx="8604448" cy="404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8676456" y="6453336"/>
            <a:ext cx="463842" cy="4046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000" y="90000"/>
            <a:ext cx="8136000" cy="907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000" y="1628775"/>
            <a:ext cx="8135937" cy="4508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8000" y="6525344"/>
            <a:ext cx="80028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76000" y="6525344"/>
            <a:ext cx="4680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1"/>
                </a:solidFill>
              </a:defRPr>
            </a:lvl1pPr>
          </a:lstStyle>
          <a:p>
            <a:fld id="{9564BF1B-7A00-4FDB-9ACC-13A0BEC11AB6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1007623"/>
            <a:ext cx="91440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9233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</p:sldLayoutIdLst>
  <p:hf hd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600"/>
        </a:spcBef>
        <a:buFont typeface="Wingdings" panose="05000000000000000000" pitchFamily="2" charset="2"/>
        <a:buChar char="§"/>
        <a:tabLst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spcBef>
          <a:spcPts val="0"/>
        </a:spcBef>
        <a:buFont typeface="Symbol" panose="05050102010706020507" pitchFamily="18" charset="2"/>
        <a:buChar char="-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76325" indent="-269875" algn="l" defTabSz="914400" rtl="0" eaLnBrk="1" latinLnBrk="0" hangingPunct="1">
        <a:spcBef>
          <a:spcPct val="200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Verkehrssicherheit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82684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7632391" cy="4508500"/>
          </a:xfrm>
        </p:spPr>
        <p:txBody>
          <a:bodyPr/>
          <a:lstStyle/>
          <a:p>
            <a:r>
              <a:rPr lang="de-DE" sz="1800" dirty="0"/>
              <a:t>Als</a:t>
            </a:r>
            <a:r>
              <a:rPr lang="de-DE" sz="1800" b="1" dirty="0"/>
              <a:t> Fuhrpark</a:t>
            </a:r>
            <a:r>
              <a:rPr lang="de-DE" sz="1800" dirty="0"/>
              <a:t> bezeichnet man die Gesamtheit aller Fahrzeuge in einem Unternehmen. Dazu gehören neben Pkw und Lkw auch alle Fahrzeuge, die im Lager des Unternehmens zum Einsatz kommen, wie etwa Gabelstapler.</a:t>
            </a:r>
          </a:p>
          <a:p>
            <a:endParaRPr lang="de-DE" sz="18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Definition „Fuhrpark“</a:t>
            </a:r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659" y="3124651"/>
            <a:ext cx="4971481" cy="2982888"/>
          </a:xfrm>
          <a:prstGeom prst="rect">
            <a:avLst/>
          </a:prstGeom>
          <a:effectLst>
            <a:softEdge rad="112522"/>
          </a:effectLst>
        </p:spPr>
      </p:pic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121FCDD2-3169-4887-A7D7-AD731140658E}"/>
              </a:ext>
            </a:extLst>
          </p:cNvPr>
          <p:cNvSpPr/>
          <p:nvPr/>
        </p:nvSpPr>
        <p:spPr>
          <a:xfrm>
            <a:off x="5877038" y="6029553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Fotolia - 81190394 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61905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8002799" cy="4508500"/>
          </a:xfrm>
        </p:spPr>
        <p:txBody>
          <a:bodyPr/>
          <a:lstStyle/>
          <a:p>
            <a:r>
              <a:rPr lang="de-DE" sz="1800" dirty="0"/>
              <a:t>Im </a:t>
            </a:r>
            <a:r>
              <a:rPr lang="de-DE" sz="1800" b="1" dirty="0"/>
              <a:t>Außendienst</a:t>
            </a:r>
            <a:r>
              <a:rPr lang="de-DE" sz="1800" dirty="0"/>
              <a:t> arbeiten vor </a:t>
            </a:r>
            <a:r>
              <a:rPr lang="de-DE" sz="1800" dirty="0" smtClean="0"/>
              <a:t>die ambulanten Pflege- </a:t>
            </a:r>
            <a:r>
              <a:rPr lang="de-DE" sz="1800" dirty="0"/>
              <a:t>und Servicemitarbeiter. Die Außendienstmitarbeiter sind im Auftrag </a:t>
            </a:r>
            <a:r>
              <a:rPr lang="de-DE" sz="1800" dirty="0" smtClean="0"/>
              <a:t>des Unternehmen </a:t>
            </a:r>
            <a:r>
              <a:rPr lang="de-DE" sz="1800" dirty="0"/>
              <a:t>unterwegs, um Kunden zu betreuen und/oder Serviceleistungen zu erbringen. Aufgrund der Tatsache, dass diese Personen viel unterwegs sind, ergeben sich besondere Arbeitsbedingungen.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Definition „Außendienst“</a:t>
            </a: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23" y="3042352"/>
            <a:ext cx="4450553" cy="2961459"/>
          </a:xfrm>
          <a:prstGeom prst="rect">
            <a:avLst/>
          </a:prstGeom>
          <a:effectLst>
            <a:softEdge rad="112522"/>
          </a:effectLst>
        </p:spPr>
      </p:pic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D6FD01A9-3E77-4F6D-A831-776F67F8AC57}"/>
              </a:ext>
            </a:extLst>
          </p:cNvPr>
          <p:cNvSpPr/>
          <p:nvPr/>
        </p:nvSpPr>
        <p:spPr>
          <a:xfrm>
            <a:off x="5677583" y="5896089"/>
            <a:ext cx="104387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Fotolia -25565390</a:t>
            </a: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82131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5184119" cy="4508500"/>
          </a:xfrm>
        </p:spPr>
        <p:txBody>
          <a:bodyPr/>
          <a:lstStyle/>
          <a:p>
            <a:r>
              <a:rPr lang="de-DE" sz="1800" dirty="0"/>
              <a:t>Zustandskontrolle der Fahrzeuge gemäß                  DGUV-Vorschrift 70 </a:t>
            </a:r>
          </a:p>
          <a:p>
            <a:r>
              <a:rPr lang="de-DE" sz="1800" dirty="0"/>
              <a:t>Führerscheinkontrollen</a:t>
            </a:r>
          </a:p>
          <a:p>
            <a:r>
              <a:rPr lang="de-DE" sz="1800" dirty="0"/>
              <a:t>Kontrolle der Lenk- und Ruhezeiten</a:t>
            </a:r>
          </a:p>
          <a:p>
            <a:r>
              <a:rPr lang="de-DE" sz="1800" dirty="0"/>
              <a:t>Jährliche Unterweisung über Unfall- und Gesundheitsgefahren beim Einsatz von Dienstwagen</a:t>
            </a:r>
          </a:p>
          <a:p>
            <a:r>
              <a:rPr lang="de-DE" sz="1800" dirty="0"/>
              <a:t>Der Umgang mit Verkehrsordnungswidrigkeiten (Fahrerermittlungsanfragen, Anhörungsbögen)</a:t>
            </a:r>
          </a:p>
          <a:p>
            <a:r>
              <a:rPr lang="de-DE" sz="1800" dirty="0"/>
              <a:t>Übergabe von Dienstwagen an Mitarbeiter und deren Kontrolle bei der Rückgabe</a:t>
            </a:r>
          </a:p>
          <a:p>
            <a:r>
              <a:rPr lang="de-DE" sz="1800" dirty="0"/>
              <a:t>Prüfung der Unfälle mit Sach- und/oder Personenschäden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Aufgaben </a:t>
            </a:r>
            <a:r>
              <a:rPr lang="de-DE" dirty="0" smtClean="0"/>
              <a:t>des Arbeitgebers</a:t>
            </a:r>
            <a:endParaRPr lang="de-DE" dirty="0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666" y="1712022"/>
            <a:ext cx="2961362" cy="4442043"/>
          </a:xfrm>
          <a:prstGeom prst="rect">
            <a:avLst/>
          </a:prstGeom>
          <a:effectLst>
            <a:softEdge rad="112522"/>
          </a:effectLst>
        </p:spPr>
      </p:pic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34816F2A-059C-4685-BD85-EA1012A319DD}"/>
              </a:ext>
            </a:extLst>
          </p:cNvPr>
          <p:cNvSpPr/>
          <p:nvPr/>
        </p:nvSpPr>
        <p:spPr>
          <a:xfrm>
            <a:off x="7695372" y="6008144"/>
            <a:ext cx="111120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Fotolia - 66676603  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07721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7560383" cy="4508500"/>
          </a:xfrm>
        </p:spPr>
        <p:txBody>
          <a:bodyPr/>
          <a:lstStyle/>
          <a:p>
            <a:pPr marL="176213" indent="-176213"/>
            <a:r>
              <a:rPr lang="de-DE" altLang="de-DE" sz="1800" dirty="0"/>
              <a:t>Oft arbeiten Außendienstmitarbeiter vom Homeoffice aus. </a:t>
            </a:r>
          </a:p>
          <a:p>
            <a:pPr marL="176213" indent="-176213"/>
            <a:r>
              <a:rPr lang="de-DE" altLang="de-DE" sz="1800" dirty="0"/>
              <a:t>Die Kommunikation mit ihrem Betrieb oder Vorgesetzten erfolgt über E-Mail, Fax, Telefon oder Post. </a:t>
            </a:r>
          </a:p>
          <a:p>
            <a:pPr marL="176213" indent="-176213"/>
            <a:r>
              <a:rPr lang="de-DE" altLang="de-DE" sz="1800" dirty="0"/>
              <a:t>Der Kunde wird meistens mit einem Firmenauto oder mit öffentlichen Verkehrsmitteln angefahren.</a:t>
            </a:r>
          </a:p>
          <a:p>
            <a:pPr marL="176213" indent="-176213"/>
            <a:r>
              <a:rPr lang="de-DE" altLang="de-DE" sz="1800" dirty="0"/>
              <a:t>Tätigkeiten beim Kunden: </a:t>
            </a:r>
            <a:r>
              <a:rPr lang="de-DE" altLang="de-DE" sz="1800" dirty="0" smtClean="0"/>
              <a:t>ambulante Pflege, Hauswirtschaft, </a:t>
            </a:r>
            <a:r>
              <a:rPr lang="de-DE" altLang="de-DE" sz="1800" dirty="0"/>
              <a:t>Akquisition und Beratung.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Besonderheiten im Außendienst</a:t>
            </a:r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14427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1430" y="2937709"/>
            <a:ext cx="4472440" cy="2985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3617318"/>
            <a:ext cx="5328135" cy="2808312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/>
              <a:t>Im Rahmen der Tätigkeit für das Unternehmen ist man </a:t>
            </a:r>
            <a:r>
              <a:rPr lang="de-DE" sz="1800" dirty="0" smtClean="0"/>
              <a:t>viel </a:t>
            </a:r>
            <a:r>
              <a:rPr lang="de-DE" sz="1800" dirty="0"/>
              <a:t>mit dem Fahrzeug unterwegs. Dabei gelten folgende Regeln:</a:t>
            </a:r>
          </a:p>
          <a:p>
            <a:r>
              <a:rPr lang="de-DE" sz="1800" dirty="0"/>
              <a:t>Auf einen verkehrssicheren Zustand achten</a:t>
            </a:r>
          </a:p>
          <a:p>
            <a:r>
              <a:rPr lang="de-DE" sz="1800" dirty="0"/>
              <a:t>Nur mit gültiger Fahrerlaubnis fahren</a:t>
            </a:r>
          </a:p>
          <a:p>
            <a:r>
              <a:rPr lang="de-DE" sz="1800" dirty="0"/>
              <a:t>Angemessen und rücksichtsvoll fahren</a:t>
            </a:r>
          </a:p>
          <a:p>
            <a:r>
              <a:rPr lang="de-DE" sz="1800" dirty="0"/>
              <a:t>Sich richtig im </a:t>
            </a:r>
            <a:br>
              <a:rPr lang="de-DE" sz="1800" dirty="0"/>
            </a:br>
            <a:r>
              <a:rPr lang="de-DE" sz="1800" dirty="0"/>
              <a:t>Pannen- und Gefahrenfall verhalten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 smtClean="0"/>
              <a:t>Pflichten der Arbeitnehmer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3B7DB66B-C884-4002-873E-A53555C3A5D4}"/>
              </a:ext>
            </a:extLst>
          </p:cNvPr>
          <p:cNvSpPr/>
          <p:nvPr/>
        </p:nvSpPr>
        <p:spPr>
          <a:xfrm>
            <a:off x="8076300" y="5611774"/>
            <a:ext cx="788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  <a:p>
            <a:pPr lvl="0"/>
            <a:endParaRPr lang="de-DE" sz="800" dirty="0">
              <a:solidFill>
                <a:srgbClr val="5F5F5F"/>
              </a:solidFill>
            </a:endParaRP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  <p:sp>
        <p:nvSpPr>
          <p:cNvPr id="9" name="Textplatzhalter 9"/>
          <p:cNvSpPr txBox="1">
            <a:spLocks/>
          </p:cNvSpPr>
          <p:nvPr/>
        </p:nvSpPr>
        <p:spPr>
          <a:xfrm>
            <a:off x="468000" y="3212976"/>
            <a:ext cx="81360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smtClean="0"/>
              <a:t>Nur im verkehrssicheren Zustand fahren</a:t>
            </a:r>
            <a:endParaRPr kumimoji="0" lang="de-DE" sz="18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platzhalter 9"/>
          <p:cNvSpPr txBox="1">
            <a:spLocks/>
          </p:cNvSpPr>
          <p:nvPr/>
        </p:nvSpPr>
        <p:spPr>
          <a:xfrm>
            <a:off x="467544" y="980728"/>
            <a:ext cx="81360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smtClean="0"/>
              <a:t>Vor Fahrtantritt</a:t>
            </a:r>
            <a:endParaRPr kumimoji="0" lang="de-DE" sz="18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Inhaltsplatzhalter 1"/>
          <p:cNvSpPr txBox="1">
            <a:spLocks/>
          </p:cNvSpPr>
          <p:nvPr/>
        </p:nvSpPr>
        <p:spPr>
          <a:xfrm>
            <a:off x="468001" y="1340743"/>
            <a:ext cx="5328135" cy="1800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Reisedauer planen,  Zeitpuffer dazu rechnen, </a:t>
            </a:r>
            <a:br>
              <a:rPr kumimoji="0" lang="de-DE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de-DE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z. B. für Zwischenfälle, Staus, Witterungsverhältnisse. 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Vorgegebene Arbeitszeiten berücksichtigen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Ggf. rechtzeitig Übernachtungen buchen</a:t>
            </a:r>
          </a:p>
          <a:p>
            <a:pPr marL="176213" marR="0" lvl="0" indent="-17621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altLang="de-DE" sz="18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Auswahl des Fahrzeugs</a:t>
            </a:r>
            <a:endParaRPr kumimoji="0" lang="de-DE" altLang="de-DE" sz="18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4248015" cy="4508500"/>
          </a:xfrm>
        </p:spPr>
        <p:txBody>
          <a:bodyPr/>
          <a:lstStyle/>
          <a:p>
            <a:r>
              <a:rPr lang="de-DE" sz="1800" dirty="0"/>
              <a:t>Sich darüber informieren, wie der Ölstand zu prüfen ist und welchen Ölstand man mindestens am Fahrzeug haben sollte.</a:t>
            </a:r>
          </a:p>
          <a:p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N</a:t>
            </a:r>
            <a:r>
              <a:rPr lang="de-DE" sz="1800" b="1" dirty="0"/>
              <a:t>iemals</a:t>
            </a:r>
            <a:r>
              <a:rPr lang="de-DE" sz="1800" dirty="0"/>
              <a:t> mit zu niedrigem Ölstand fahren.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21319"/>
            <a:ext cx="8136000" cy="736552"/>
          </a:xfrm>
        </p:spPr>
        <p:txBody>
          <a:bodyPr/>
          <a:lstStyle/>
          <a:p>
            <a:r>
              <a:rPr lang="de-DE" dirty="0" smtClean="0"/>
              <a:t>Pflichten der Arbeitnehmer</a:t>
            </a:r>
            <a:endParaRPr lang="de-DE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7353" y="1614382"/>
            <a:ext cx="3414860" cy="4334898"/>
          </a:xfrm>
          <a:prstGeom prst="rect">
            <a:avLst/>
          </a:prstGeom>
          <a:noFill/>
          <a:effectLst>
            <a:softEdge rad="112522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81E0A94E-0E20-4444-A73A-8F757080E1EB}"/>
              </a:ext>
            </a:extLst>
          </p:cNvPr>
          <p:cNvSpPr/>
          <p:nvPr/>
        </p:nvSpPr>
        <p:spPr>
          <a:xfrm>
            <a:off x="8121229" y="5812222"/>
            <a:ext cx="788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  <a:p>
            <a:pPr lvl="0"/>
            <a:endParaRPr lang="de-DE" sz="800" dirty="0">
              <a:solidFill>
                <a:srgbClr val="5F5F5F"/>
              </a:solidFill>
            </a:endParaRPr>
          </a:p>
        </p:txBody>
      </p:sp>
      <p:sp>
        <p:nvSpPr>
          <p:cNvPr id="8" name="Textplatzhalter 9"/>
          <p:cNvSpPr txBox="1">
            <a:spLocks/>
          </p:cNvSpPr>
          <p:nvPr/>
        </p:nvSpPr>
        <p:spPr>
          <a:xfrm>
            <a:off x="467544" y="980728"/>
            <a:ext cx="81360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smtClean="0"/>
              <a:t>Regelmäßig den Ölstand prüfen!</a:t>
            </a:r>
            <a:endParaRPr kumimoji="0" lang="de-DE" sz="18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86255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4680063" cy="4508500"/>
          </a:xfrm>
        </p:spPr>
        <p:txBody>
          <a:bodyPr/>
          <a:lstStyle/>
          <a:p>
            <a:r>
              <a:rPr lang="de-DE" sz="1800" dirty="0"/>
              <a:t>Schmutzige Scheiben können zu erheblicher Sichtbehinderung beim Autofahren führen.</a:t>
            </a:r>
            <a:br>
              <a:rPr lang="de-DE" sz="1800" dirty="0"/>
            </a:br>
            <a:r>
              <a:rPr lang="de-DE" sz="1800" dirty="0"/>
              <a:t>Sichtbehinderungen können schwere Unfälle verursachen.</a:t>
            </a:r>
          </a:p>
          <a:p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Darauf achten, dass man</a:t>
            </a:r>
            <a:r>
              <a:rPr lang="de-DE" sz="1800" b="1" dirty="0"/>
              <a:t> immer </a:t>
            </a:r>
            <a:r>
              <a:rPr lang="de-DE" sz="1800" dirty="0"/>
              <a:t>ausreichend Scheibenwaschflüssigkeit an Bord hat.</a:t>
            </a:r>
          </a:p>
          <a:p>
            <a:pPr marL="0" indent="0">
              <a:lnSpc>
                <a:spcPct val="100000"/>
              </a:lnSpc>
              <a:buNone/>
            </a:pPr>
            <a:endParaRPr lang="de-DE" sz="18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 smtClean="0"/>
              <a:t>Pflichten der Arbeitnehmer</a:t>
            </a:r>
            <a:endParaRPr lang="de-DE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0873" y="1628775"/>
            <a:ext cx="3351591" cy="4248497"/>
          </a:xfrm>
          <a:prstGeom prst="rect">
            <a:avLst/>
          </a:prstGeom>
          <a:noFill/>
          <a:effectLst>
            <a:softEdge rad="112522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6FAE0754-40EF-4F53-A378-CA613451EF26}"/>
              </a:ext>
            </a:extLst>
          </p:cNvPr>
          <p:cNvSpPr/>
          <p:nvPr/>
        </p:nvSpPr>
        <p:spPr>
          <a:xfrm>
            <a:off x="7887000" y="5769550"/>
            <a:ext cx="7889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</p:txBody>
      </p:sp>
      <p:sp>
        <p:nvSpPr>
          <p:cNvPr id="9" name="Textplatzhalter 9"/>
          <p:cNvSpPr txBox="1">
            <a:spLocks/>
          </p:cNvSpPr>
          <p:nvPr/>
        </p:nvSpPr>
        <p:spPr>
          <a:xfrm>
            <a:off x="467544" y="980728"/>
            <a:ext cx="81360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smtClean="0"/>
              <a:t>Immer auf eine freie Sicht achten! </a:t>
            </a:r>
            <a:endParaRPr kumimoji="0" lang="de-DE" sz="18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57213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4680063" cy="4508500"/>
          </a:xfrm>
        </p:spPr>
        <p:txBody>
          <a:bodyPr/>
          <a:lstStyle/>
          <a:p>
            <a:r>
              <a:rPr lang="de-DE" sz="1800" dirty="0"/>
              <a:t>... den Stand der Bremsflüssigkeit.</a:t>
            </a:r>
          </a:p>
          <a:p>
            <a:endParaRPr lang="de-DE" sz="1800" dirty="0"/>
          </a:p>
          <a:p>
            <a:pPr>
              <a:lnSpc>
                <a:spcPct val="100000"/>
              </a:lnSpc>
            </a:pPr>
            <a:r>
              <a:rPr lang="de-DE" sz="1800" dirty="0"/>
              <a:t>Niemals mit zu geringem Flüssigkeitsstand fahren. </a:t>
            </a:r>
          </a:p>
          <a:p>
            <a:pPr>
              <a:lnSpc>
                <a:spcPct val="100000"/>
              </a:lnSpc>
            </a:pPr>
            <a:r>
              <a:rPr lang="de-DE" sz="1800" b="1" dirty="0"/>
              <a:t>Es besteht Lebensgefahr! </a:t>
            </a:r>
          </a:p>
          <a:p>
            <a:pPr>
              <a:lnSpc>
                <a:spcPct val="100000"/>
              </a:lnSpc>
            </a:pPr>
            <a:endParaRPr lang="de-DE" sz="1800" b="1" dirty="0"/>
          </a:p>
          <a:p>
            <a:pPr>
              <a:lnSpc>
                <a:spcPct val="100000"/>
              </a:lnSpc>
            </a:pPr>
            <a:endParaRPr lang="de-DE" sz="1800" b="1" dirty="0"/>
          </a:p>
          <a:p>
            <a:pPr>
              <a:lnSpc>
                <a:spcPct val="100000"/>
              </a:lnSpc>
            </a:pPr>
            <a:endParaRPr lang="de-DE" sz="1800" b="1" dirty="0"/>
          </a:p>
          <a:p>
            <a:r>
              <a:rPr lang="de-DE" sz="1800" dirty="0"/>
              <a:t>... den Stand der Kühlflüssigkeit.</a:t>
            </a:r>
          </a:p>
          <a:p>
            <a:endParaRPr lang="de-DE" sz="1800" dirty="0"/>
          </a:p>
          <a:p>
            <a:pPr>
              <a:lnSpc>
                <a:spcPct val="110000"/>
              </a:lnSpc>
            </a:pPr>
            <a:r>
              <a:rPr lang="de-DE" sz="1800" dirty="0"/>
              <a:t>Zu viel oder zu wenig Kühlflüssigkeit kann den Motor schwer schädigen!</a:t>
            </a:r>
          </a:p>
          <a:p>
            <a:pPr>
              <a:lnSpc>
                <a:spcPct val="100000"/>
              </a:lnSpc>
            </a:pPr>
            <a:endParaRPr lang="de-DE" sz="18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 smtClean="0"/>
              <a:t>Pflichten der Arbeitnehmer</a:t>
            </a:r>
            <a:endParaRPr lang="de-DE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2446" y="1360225"/>
            <a:ext cx="3142544" cy="2350864"/>
          </a:xfrm>
          <a:prstGeom prst="rect">
            <a:avLst/>
          </a:prstGeom>
          <a:noFill/>
          <a:effectLst>
            <a:softEdge rad="112522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feil nach rechts 8"/>
          <p:cNvSpPr/>
          <p:nvPr/>
        </p:nvSpPr>
        <p:spPr>
          <a:xfrm>
            <a:off x="5580112" y="2406807"/>
            <a:ext cx="572654" cy="48952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2446" y="3917872"/>
            <a:ext cx="3155453" cy="2421203"/>
          </a:xfrm>
          <a:prstGeom prst="rect">
            <a:avLst/>
          </a:prstGeom>
          <a:noFill/>
          <a:effectLst>
            <a:softEdge rad="112522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feil nach rechts 10"/>
          <p:cNvSpPr/>
          <p:nvPr/>
        </p:nvSpPr>
        <p:spPr>
          <a:xfrm>
            <a:off x="5580112" y="4869160"/>
            <a:ext cx="572654" cy="48952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63096CE8-CD5E-45D1-9460-6D394C337BAC}"/>
              </a:ext>
            </a:extLst>
          </p:cNvPr>
          <p:cNvSpPr/>
          <p:nvPr/>
        </p:nvSpPr>
        <p:spPr>
          <a:xfrm>
            <a:off x="7654805" y="3599037"/>
            <a:ext cx="7889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="" xmlns:a16="http://schemas.microsoft.com/office/drawing/2014/main" id="{7CA8B3EF-6DC1-403C-8E60-106429F1CA68}"/>
              </a:ext>
            </a:extLst>
          </p:cNvPr>
          <p:cNvSpPr/>
          <p:nvPr/>
        </p:nvSpPr>
        <p:spPr>
          <a:xfrm>
            <a:off x="7681801" y="6188663"/>
            <a:ext cx="7889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</p:txBody>
      </p:sp>
      <p:sp>
        <p:nvSpPr>
          <p:cNvPr id="12" name="Textplatzhalter 9"/>
          <p:cNvSpPr txBox="1">
            <a:spLocks/>
          </p:cNvSpPr>
          <p:nvPr/>
        </p:nvSpPr>
        <p:spPr>
          <a:xfrm>
            <a:off x="467544" y="980728"/>
            <a:ext cx="81360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smtClean="0"/>
              <a:t>Auch achten auf ...</a:t>
            </a:r>
            <a:endParaRPr kumimoji="0" lang="de-DE" sz="18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5640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8352471" cy="4508500"/>
          </a:xfrm>
        </p:spPr>
        <p:txBody>
          <a:bodyPr/>
          <a:lstStyle/>
          <a:p>
            <a:r>
              <a:rPr lang="de-DE" sz="1800" dirty="0"/>
              <a:t>Regelmäßig den Reifendruck prüfen.</a:t>
            </a:r>
          </a:p>
          <a:p>
            <a:endParaRPr lang="de-DE" sz="1800" dirty="0"/>
          </a:p>
          <a:p>
            <a:endParaRPr lang="de-DE" sz="1800" dirty="0"/>
          </a:p>
          <a:p>
            <a:endParaRPr lang="de-DE" sz="1800" dirty="0"/>
          </a:p>
          <a:p>
            <a:endParaRPr lang="de-DE" sz="1800" dirty="0"/>
          </a:p>
          <a:p>
            <a:endParaRPr lang="de-DE" sz="1800" dirty="0"/>
          </a:p>
          <a:p>
            <a:endParaRPr lang="de-DE" sz="1800" dirty="0"/>
          </a:p>
          <a:p>
            <a:endParaRPr lang="de-DE" sz="1800" dirty="0"/>
          </a:p>
          <a:p>
            <a:endParaRPr lang="de-DE" sz="1800" dirty="0"/>
          </a:p>
          <a:p>
            <a:pPr marL="0" indent="0">
              <a:buNone/>
            </a:pPr>
            <a:endParaRPr lang="de-DE" sz="18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 smtClean="0"/>
              <a:t>Pflichten der Arbeitnehmer</a:t>
            </a:r>
            <a:endParaRPr lang="de-DE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2340654"/>
            <a:ext cx="4237140" cy="3654937"/>
          </a:xfrm>
          <a:prstGeom prst="rect">
            <a:avLst/>
          </a:prstGeom>
          <a:noFill/>
          <a:effectLst>
            <a:softEdge rad="112522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5724128" y="4581128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Ein falscher Reifendruck kann zum Schlingern des Fahrzeugs führen und erhöht den Verschleiß.</a:t>
            </a:r>
          </a:p>
          <a:p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DD36ECA1-88FD-435F-934C-5DBBCABA7588}"/>
              </a:ext>
            </a:extLst>
          </p:cNvPr>
          <p:cNvSpPr/>
          <p:nvPr/>
        </p:nvSpPr>
        <p:spPr>
          <a:xfrm>
            <a:off x="4059701" y="5903427"/>
            <a:ext cx="788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  <a:p>
            <a:pPr lvl="0"/>
            <a:endParaRPr lang="de-DE" sz="800" dirty="0">
              <a:solidFill>
                <a:srgbClr val="5F5F5F"/>
              </a:solidFill>
            </a:endParaRPr>
          </a:p>
        </p:txBody>
      </p:sp>
      <p:sp>
        <p:nvSpPr>
          <p:cNvPr id="9" name="Textplatzhalter 9"/>
          <p:cNvSpPr txBox="1">
            <a:spLocks/>
          </p:cNvSpPr>
          <p:nvPr/>
        </p:nvSpPr>
        <p:spPr>
          <a:xfrm>
            <a:off x="467544" y="980728"/>
            <a:ext cx="81360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smtClean="0"/>
              <a:t>Das sollte man bei Reifen beachten</a:t>
            </a:r>
            <a:endParaRPr kumimoji="0" lang="de-DE" sz="18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3169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8352471" cy="4508500"/>
          </a:xfrm>
        </p:spPr>
        <p:txBody>
          <a:bodyPr/>
          <a:lstStyle/>
          <a:p>
            <a:r>
              <a:rPr lang="de-DE" sz="1800" dirty="0"/>
              <a:t>Die Profiltiefe der Reifen kontrollieren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 smtClean="0"/>
              <a:t>Pflichten der Arbeitnehmer</a:t>
            </a:r>
            <a:endParaRPr lang="de-DE" dirty="0"/>
          </a:p>
        </p:txBody>
      </p:sp>
      <p:pic>
        <p:nvPicPr>
          <p:cNvPr id="13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50" y="2136590"/>
            <a:ext cx="4815338" cy="3449339"/>
          </a:xfrm>
          <a:prstGeom prst="rect">
            <a:avLst/>
          </a:prstGeom>
          <a:effectLst>
            <a:softEdge rad="112522"/>
          </a:effectLst>
        </p:spPr>
      </p:pic>
      <p:sp>
        <p:nvSpPr>
          <p:cNvPr id="6" name="Textfeld 5"/>
          <p:cNvSpPr txBox="1"/>
          <p:nvPr/>
        </p:nvSpPr>
        <p:spPr>
          <a:xfrm>
            <a:off x="5601523" y="4797152"/>
            <a:ext cx="337804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1"/>
                </a:solidFill>
              </a:rPr>
              <a:t>Eine unzureichende Profiltiefe kann zum Schlingern des Fahrzeugs führen.</a:t>
            </a:r>
          </a:p>
          <a:p>
            <a:endParaRPr lang="de-DE" sz="2000" dirty="0">
              <a:solidFill>
                <a:schemeClr val="accent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12294495-03C7-420E-A2A7-66BF172AB2C0}"/>
              </a:ext>
            </a:extLst>
          </p:cNvPr>
          <p:cNvSpPr/>
          <p:nvPr/>
        </p:nvSpPr>
        <p:spPr>
          <a:xfrm>
            <a:off x="4575089" y="5522036"/>
            <a:ext cx="7889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</p:txBody>
      </p:sp>
      <p:sp>
        <p:nvSpPr>
          <p:cNvPr id="9" name="Textplatzhalter 9"/>
          <p:cNvSpPr txBox="1">
            <a:spLocks/>
          </p:cNvSpPr>
          <p:nvPr/>
        </p:nvSpPr>
        <p:spPr>
          <a:xfrm>
            <a:off x="467544" y="980728"/>
            <a:ext cx="81360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smtClean="0"/>
              <a:t>Das sollte man bei Reifen beachten</a:t>
            </a:r>
            <a:endParaRPr kumimoji="0" lang="de-DE" sz="18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860516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8352471" cy="4508500"/>
          </a:xfrm>
        </p:spPr>
        <p:txBody>
          <a:bodyPr/>
          <a:lstStyle/>
          <a:p>
            <a:pPr marL="0" indent="0">
              <a:buNone/>
            </a:pPr>
            <a:r>
              <a:rPr lang="de-DE" sz="1800" dirty="0"/>
              <a:t>Europaweit sieht es das Gesetz vor, dass die Mindestprofiltiefe bei 1,6 mm liegen muss. Diese Grenze bietet allerdings nur begrenzt Sicherheit, weshalb Experten zu folgenden Tiefen raten:</a:t>
            </a:r>
          </a:p>
          <a:p>
            <a:pPr marL="0" indent="0">
              <a:buNone/>
            </a:pPr>
            <a:endParaRPr lang="de-DE" sz="1800" dirty="0"/>
          </a:p>
          <a:p>
            <a:r>
              <a:rPr lang="de-DE" sz="1800" dirty="0"/>
              <a:t>2 mm bei Motorradreifen</a:t>
            </a:r>
          </a:p>
          <a:p>
            <a:r>
              <a:rPr lang="de-DE" sz="1800" dirty="0"/>
              <a:t>3 mm bei Sommerreifen</a:t>
            </a:r>
          </a:p>
          <a:p>
            <a:r>
              <a:rPr lang="de-DE" sz="1800" dirty="0"/>
              <a:t>4 mm bei Winterreifen</a:t>
            </a:r>
          </a:p>
          <a:p>
            <a:endParaRPr lang="de-DE" sz="18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sz="3200" dirty="0" smtClean="0"/>
              <a:t>Pflichten der Arbeitnehmer</a:t>
            </a:r>
            <a:endParaRPr lang="de-DE" dirty="0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464" y="2730909"/>
            <a:ext cx="5128443" cy="3406366"/>
          </a:xfrm>
          <a:prstGeom prst="rect">
            <a:avLst/>
          </a:prstGeom>
          <a:effectLst>
            <a:softEdge rad="112522"/>
          </a:effectLst>
        </p:spPr>
      </p:pic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8BCF2149-425F-4489-972A-3565DCB8CBBC}"/>
              </a:ext>
            </a:extLst>
          </p:cNvPr>
          <p:cNvSpPr/>
          <p:nvPr/>
        </p:nvSpPr>
        <p:spPr>
          <a:xfrm>
            <a:off x="7568796" y="6029553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Fotolia - 13816380 </a:t>
            </a:r>
          </a:p>
        </p:txBody>
      </p:sp>
      <p:sp>
        <p:nvSpPr>
          <p:cNvPr id="8" name="Textplatzhalter 9"/>
          <p:cNvSpPr txBox="1">
            <a:spLocks/>
          </p:cNvSpPr>
          <p:nvPr/>
        </p:nvSpPr>
        <p:spPr>
          <a:xfrm>
            <a:off x="467544" y="980728"/>
            <a:ext cx="81360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smtClean="0"/>
              <a:t>Mindestprofiltiefe</a:t>
            </a:r>
            <a:endParaRPr kumimoji="0" lang="de-DE" sz="18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69144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 smtClean="0"/>
              <a:t>Pflichten der Arbeitnehmer</a:t>
            </a:r>
            <a:endParaRPr lang="de-DE" dirty="0"/>
          </a:p>
        </p:txBody>
      </p:sp>
      <p:pic>
        <p:nvPicPr>
          <p:cNvPr id="9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3" y="1774850"/>
            <a:ext cx="8461608" cy="4462462"/>
          </a:xfrm>
          <a:prstGeom prst="rect">
            <a:avLst/>
          </a:prstGeom>
        </p:spPr>
      </p:pic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2659326" y="2201137"/>
            <a:ext cx="5811474" cy="2547616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de-DE" sz="2200" dirty="0">
                <a:solidFill>
                  <a:schemeClr val="bg1"/>
                </a:solidFill>
              </a:rPr>
              <a:t>Abblendlicht</a:t>
            </a:r>
          </a:p>
          <a:p>
            <a:pPr>
              <a:buClr>
                <a:schemeClr val="bg1"/>
              </a:buClr>
            </a:pPr>
            <a:r>
              <a:rPr lang="de-DE" sz="2200" dirty="0">
                <a:solidFill>
                  <a:schemeClr val="bg1"/>
                </a:solidFill>
              </a:rPr>
              <a:t>Fernlicht</a:t>
            </a:r>
          </a:p>
          <a:p>
            <a:pPr>
              <a:buClr>
                <a:schemeClr val="bg1"/>
              </a:buClr>
            </a:pPr>
            <a:r>
              <a:rPr lang="de-DE" sz="2200" dirty="0">
                <a:solidFill>
                  <a:schemeClr val="bg1"/>
                </a:solidFill>
              </a:rPr>
              <a:t>Standlicht</a:t>
            </a:r>
          </a:p>
          <a:p>
            <a:pPr>
              <a:buClr>
                <a:schemeClr val="bg1"/>
              </a:buClr>
            </a:pPr>
            <a:r>
              <a:rPr lang="de-DE" sz="2200" dirty="0">
                <a:solidFill>
                  <a:schemeClr val="bg1"/>
                </a:solidFill>
              </a:rPr>
              <a:t>Blinker</a:t>
            </a:r>
          </a:p>
          <a:p>
            <a:pPr>
              <a:buClr>
                <a:schemeClr val="bg1"/>
              </a:buClr>
            </a:pPr>
            <a:r>
              <a:rPr lang="de-DE" sz="2200" dirty="0">
                <a:solidFill>
                  <a:schemeClr val="bg1"/>
                </a:solidFill>
              </a:rPr>
              <a:t>Bremslicht</a:t>
            </a:r>
          </a:p>
          <a:p>
            <a:pPr>
              <a:buClr>
                <a:schemeClr val="bg1"/>
              </a:buClr>
            </a:pPr>
            <a:r>
              <a:rPr lang="de-DE" sz="2200" dirty="0">
                <a:solidFill>
                  <a:schemeClr val="bg1"/>
                </a:solidFill>
              </a:rPr>
              <a:t>Kennzeichenbeleuchtung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4" name="Geschweifte Klammer rechts 13"/>
          <p:cNvSpPr/>
          <p:nvPr/>
        </p:nvSpPr>
        <p:spPr>
          <a:xfrm>
            <a:off x="5528001" y="2102289"/>
            <a:ext cx="694944" cy="2516429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252482" y="2975782"/>
            <a:ext cx="13756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OK?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="" xmlns:a16="http://schemas.microsoft.com/office/drawing/2014/main" id="{6AF9844B-76D8-47CB-8657-D52D66157089}"/>
              </a:ext>
            </a:extLst>
          </p:cNvPr>
          <p:cNvSpPr/>
          <p:nvPr/>
        </p:nvSpPr>
        <p:spPr>
          <a:xfrm>
            <a:off x="7887457" y="5877625"/>
            <a:ext cx="7889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</p:txBody>
      </p:sp>
      <p:sp>
        <p:nvSpPr>
          <p:cNvPr id="11" name="Textplatzhalter 9"/>
          <p:cNvSpPr txBox="1">
            <a:spLocks/>
          </p:cNvSpPr>
          <p:nvPr/>
        </p:nvSpPr>
        <p:spPr>
          <a:xfrm>
            <a:off x="467544" y="980728"/>
            <a:ext cx="8136000" cy="360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sz="1800" b="0" i="0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 smtClean="0"/>
              <a:t>Die Beleuchtung muss funktionieren!</a:t>
            </a:r>
            <a:endParaRPr kumimoji="0" lang="de-DE" sz="1800" b="0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11355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8135999" cy="4508500"/>
          </a:xfrm>
        </p:spPr>
        <p:txBody>
          <a:bodyPr/>
          <a:lstStyle/>
          <a:p>
            <a:pPr marL="176213" indent="-176213"/>
            <a:r>
              <a:rPr lang="de-DE" altLang="de-DE" dirty="0"/>
              <a:t>Geschwindigkeit und Abstand an die verschiedenen Verhältnisse anpassen (Jahreszeit, Straßenbeschaffenheit …)</a:t>
            </a:r>
          </a:p>
          <a:p>
            <a:pPr marL="176213" indent="-176213"/>
            <a:r>
              <a:rPr lang="de-DE" altLang="de-DE" dirty="0"/>
              <a:t>Vorausschauend fahren</a:t>
            </a:r>
          </a:p>
          <a:p>
            <a:pPr marL="176213" indent="-176213"/>
            <a:r>
              <a:rPr lang="de-DE" altLang="de-DE" dirty="0"/>
              <a:t>Defensiv und vorhersehbar fahren</a:t>
            </a:r>
          </a:p>
          <a:p>
            <a:pPr marL="176213" indent="-176213"/>
            <a:r>
              <a:rPr lang="de-DE" altLang="de-DE" dirty="0"/>
              <a:t>Rechtzeitig Licht einschalten – am besten ständig mit Licht fahren</a:t>
            </a:r>
          </a:p>
          <a:p>
            <a:pPr marL="176213" indent="-176213"/>
            <a:r>
              <a:rPr lang="de-DE" altLang="de-DE" dirty="0"/>
              <a:t>Ablenkung vermeiden (Rauchen, Essen, nach etwas suchen)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Verhalten während der Fahrt</a:t>
            </a:r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392" y="4031044"/>
            <a:ext cx="4999215" cy="2106231"/>
          </a:xfrm>
          <a:prstGeom prst="rect">
            <a:avLst/>
          </a:prstGeom>
          <a:effectLst>
            <a:softEdge rad="112522"/>
          </a:effectLst>
        </p:spPr>
      </p:pic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EC5C31E6-876A-4E17-BDE0-5C183D2E813A}"/>
              </a:ext>
            </a:extLst>
          </p:cNvPr>
          <p:cNvSpPr/>
          <p:nvPr/>
        </p:nvSpPr>
        <p:spPr>
          <a:xfrm>
            <a:off x="6021888" y="6043876"/>
            <a:ext cx="108876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Fotolia - 74716674</a:t>
            </a:r>
          </a:p>
        </p:txBody>
      </p:sp>
    </p:spTree>
    <p:extLst>
      <p:ext uri="{BB962C8B-B14F-4D97-AF65-F5344CB8AC3E}">
        <p14:creationId xmlns="" xmlns:p14="http://schemas.microsoft.com/office/powerpoint/2010/main" val="1254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4975007" cy="4508500"/>
          </a:xfrm>
        </p:spPr>
        <p:txBody>
          <a:bodyPr/>
          <a:lstStyle/>
          <a:p>
            <a:pPr marL="176213" indent="-176213">
              <a:spcAft>
                <a:spcPts val="600"/>
              </a:spcAft>
            </a:pPr>
            <a:r>
              <a:rPr lang="de-DE" altLang="de-DE" dirty="0"/>
              <a:t>Absichern der Unfallstelle:</a:t>
            </a:r>
          </a:p>
          <a:p>
            <a:pPr lvl="1">
              <a:spcAft>
                <a:spcPts val="600"/>
              </a:spcAft>
            </a:pPr>
            <a:r>
              <a:rPr lang="de-DE" altLang="de-DE" dirty="0"/>
              <a:t>Im Auto Warnweste anziehen,</a:t>
            </a:r>
          </a:p>
          <a:p>
            <a:pPr lvl="1">
              <a:spcAft>
                <a:spcPts val="600"/>
              </a:spcAft>
            </a:pPr>
            <a:r>
              <a:rPr lang="de-DE" altLang="de-DE" dirty="0"/>
              <a:t>Warndreieck aufstellen.</a:t>
            </a:r>
          </a:p>
          <a:p>
            <a:pPr marL="176213" indent="-176213">
              <a:spcAft>
                <a:spcPts val="600"/>
              </a:spcAft>
            </a:pPr>
            <a:r>
              <a:rPr lang="de-DE" altLang="de-DE" dirty="0"/>
              <a:t>Versorgen von Verletzten:</a:t>
            </a:r>
          </a:p>
          <a:p>
            <a:pPr lvl="1">
              <a:spcAft>
                <a:spcPts val="600"/>
              </a:spcAft>
            </a:pPr>
            <a:r>
              <a:rPr lang="de-DE" altLang="de-DE" dirty="0"/>
              <a:t>Verletzte hinter </a:t>
            </a:r>
            <a:r>
              <a:rPr lang="de-DE" altLang="de-DE" dirty="0" smtClean="0"/>
              <a:t>der </a:t>
            </a:r>
            <a:r>
              <a:rPr lang="de-DE" altLang="de-DE" dirty="0"/>
              <a:t>Leitplanke versorgen</a:t>
            </a:r>
          </a:p>
          <a:p>
            <a:pPr lvl="1">
              <a:spcAft>
                <a:spcPts val="600"/>
              </a:spcAft>
            </a:pPr>
            <a:r>
              <a:rPr lang="de-DE" altLang="de-DE" dirty="0"/>
              <a:t>Erste Hilfe leisten</a:t>
            </a:r>
          </a:p>
          <a:p>
            <a:pPr lvl="1">
              <a:spcAft>
                <a:spcPts val="600"/>
              </a:spcAft>
            </a:pPr>
            <a:r>
              <a:rPr lang="de-DE" altLang="de-DE" dirty="0"/>
              <a:t>Notruf (112) absetzen</a:t>
            </a:r>
          </a:p>
          <a:p>
            <a:pPr marL="176213" lvl="1" indent="-176213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dirty="0"/>
              <a:t>Polizei rufen</a:t>
            </a:r>
          </a:p>
          <a:p>
            <a:pPr marL="176213" lvl="1" indent="-176213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altLang="de-DE" dirty="0"/>
              <a:t>Unternehmen (Vorgesetzten) informieren</a:t>
            </a:r>
          </a:p>
          <a:p>
            <a:pPr marL="176213" indent="-176213">
              <a:spcAft>
                <a:spcPts val="600"/>
              </a:spcAft>
            </a:pPr>
            <a:endParaRPr lang="de-DE" alt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Verhalten bei einem Autounfall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6910" y="5094433"/>
            <a:ext cx="1068387" cy="106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0384" y="5341300"/>
            <a:ext cx="1304925" cy="1067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571" y="1359724"/>
            <a:ext cx="3067053" cy="199389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3008" y="4011618"/>
            <a:ext cx="1394018" cy="1040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Grafik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454930">
            <a:off x="7397324" y="3804174"/>
            <a:ext cx="1400218" cy="141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hteck 11">
            <a:extLst>
              <a:ext uri="{FF2B5EF4-FFF2-40B4-BE49-F238E27FC236}">
                <a16:creationId xmlns="" xmlns:a16="http://schemas.microsoft.com/office/drawing/2014/main" id="{7F02C535-AA41-4CBE-A8FB-90D9401D3D96}"/>
              </a:ext>
            </a:extLst>
          </p:cNvPr>
          <p:cNvSpPr/>
          <p:nvPr/>
        </p:nvSpPr>
        <p:spPr>
          <a:xfrm>
            <a:off x="7969854" y="3305102"/>
            <a:ext cx="7889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08314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5400143" cy="4508500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Jeder kann in die Situation kommen, schnelle Hilfe zu benötigen. Helfen Sie mit: </a:t>
            </a:r>
          </a:p>
          <a:p>
            <a:r>
              <a:rPr lang="de-DE" dirty="0"/>
              <a:t>Bilden Sie eine Rettungsgasse, sobald der Verkehr stockt oder nur Schritttempo gefahren wird.</a:t>
            </a:r>
          </a:p>
          <a:p>
            <a:r>
              <a:rPr lang="de-DE" dirty="0"/>
              <a:t>Die Rettungsgasse muss </a:t>
            </a:r>
            <a:r>
              <a:rPr lang="de-DE" b="1" dirty="0"/>
              <a:t>immer</a:t>
            </a:r>
            <a:r>
              <a:rPr lang="de-DE" dirty="0"/>
              <a:t> zwischen der äußersten linken und der daneben liegenden Spur gebildet werden!</a:t>
            </a:r>
          </a:p>
          <a:p>
            <a:r>
              <a:rPr lang="de-DE" b="1" dirty="0"/>
              <a:t>Rettungsgassen retten Leben!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64BF1B-7A00-4FDB-9ACC-13A0BEC11AB6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Rettungsgasse bilden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646" y="1744639"/>
            <a:ext cx="2619794" cy="4033266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="" xmlns:a16="http://schemas.microsoft.com/office/drawing/2014/main" id="{1D5BACB0-362A-4121-B154-4DFA413D5AAA}"/>
              </a:ext>
            </a:extLst>
          </p:cNvPr>
          <p:cNvSpPr/>
          <p:nvPr/>
        </p:nvSpPr>
        <p:spPr>
          <a:xfrm>
            <a:off x="7885943" y="5777905"/>
            <a:ext cx="788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800" dirty="0">
                <a:solidFill>
                  <a:srgbClr val="5F5F5F"/>
                </a:solidFill>
              </a:rPr>
              <a:t>© Holger Kück</a:t>
            </a:r>
          </a:p>
          <a:p>
            <a:pPr lvl="0"/>
            <a:endParaRPr lang="de-DE" sz="800" dirty="0">
              <a:solidFill>
                <a:srgbClr val="5F5F5F"/>
              </a:solidFill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94248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nhaltsplatzhalter 1"/>
          <p:cNvSpPr>
            <a:spLocks noGrp="1"/>
          </p:cNvSpPr>
          <p:nvPr>
            <p:ph idx="1"/>
          </p:nvPr>
        </p:nvSpPr>
        <p:spPr>
          <a:xfrm>
            <a:off x="468001" y="1628775"/>
            <a:ext cx="8352471" cy="4508500"/>
          </a:xfrm>
        </p:spPr>
        <p:txBody>
          <a:bodyPr/>
          <a:lstStyle/>
          <a:p>
            <a:pPr lvl="0"/>
            <a:r>
              <a:rPr lang="de-DE" dirty="0"/>
              <a:t>Rundgang um das Fahrzeug: Sichtkontrolle möglicher Beschädigungen am Fahrzeug</a:t>
            </a:r>
          </a:p>
          <a:p>
            <a:pPr lvl="0"/>
            <a:r>
              <a:rPr lang="de-DE" dirty="0"/>
              <a:t>Überprüfung von Beleuchtungseinrichtungen sowie Reifencheck</a:t>
            </a:r>
          </a:p>
          <a:p>
            <a:pPr lvl="0"/>
            <a:r>
              <a:rPr lang="de-DE" dirty="0"/>
              <a:t>Sind Verbandkasten, Warndreieck und -weste vorhanden?</a:t>
            </a:r>
          </a:p>
          <a:p>
            <a:pPr lvl="0"/>
            <a:r>
              <a:rPr lang="de-DE" dirty="0"/>
              <a:t>Kontrolle der Funktionsweise von Bremsen, Lenkung, Sicherheitsgurten</a:t>
            </a:r>
          </a:p>
          <a:p>
            <a:pPr lvl="0"/>
            <a:r>
              <a:rPr lang="de-DE" dirty="0"/>
              <a:t>Überprüfung der Einhaltung von Handynutzung- und/oder Betriebsfunkeinrichtung</a:t>
            </a:r>
          </a:p>
          <a:p>
            <a:pPr lvl="0"/>
            <a:r>
              <a:rPr lang="de-DE" dirty="0"/>
              <a:t>Sicherstellung der richtigen Ladungssicherung</a:t>
            </a:r>
          </a:p>
          <a:p>
            <a:pPr lvl="0"/>
            <a:r>
              <a:rPr lang="de-DE" dirty="0"/>
              <a:t>Ladungskontrolle: Einhaltung des Zuladungsgewichtes sowie der Ladungskennzeichnung</a:t>
            </a:r>
          </a:p>
          <a:p>
            <a:pPr lvl="0"/>
            <a:r>
              <a:rPr lang="de-DE" dirty="0"/>
              <a:t>Bei Anhängerbetrieb: Lichtkontrolle, Prüfung von Sitz von Strom-/Bremsleitungen, Abreißseil-Check</a:t>
            </a:r>
          </a:p>
          <a:p>
            <a:endParaRPr lang="de-DE" sz="1800" dirty="0"/>
          </a:p>
        </p:txBody>
      </p:sp>
      <p:sp>
        <p:nvSpPr>
          <p:cNvPr id="40" name="Titel 4"/>
          <p:cNvSpPr>
            <a:spLocks noGrp="1"/>
          </p:cNvSpPr>
          <p:nvPr>
            <p:ph type="title"/>
          </p:nvPr>
        </p:nvSpPr>
        <p:spPr>
          <a:xfrm>
            <a:off x="468000" y="260648"/>
            <a:ext cx="8136000" cy="736552"/>
          </a:xfrm>
        </p:spPr>
        <p:txBody>
          <a:bodyPr/>
          <a:lstStyle/>
          <a:p>
            <a:r>
              <a:rPr lang="de-DE" dirty="0"/>
              <a:t>Checkliste: </a:t>
            </a:r>
            <a:r>
              <a:rPr lang="de-DE" dirty="0" smtClean="0"/>
              <a:t>Sicherheitsanforderungen</a:t>
            </a:r>
            <a:endParaRPr lang="de-DE" dirty="0"/>
          </a:p>
        </p:txBody>
      </p:sp>
      <p:sp>
        <p:nvSpPr>
          <p:cNvPr id="4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8676456" y="6525344"/>
            <a:ext cx="467544" cy="252000"/>
          </a:xfrm>
        </p:spPr>
        <p:txBody>
          <a:bodyPr/>
          <a:lstStyle/>
          <a:p>
            <a:fld id="{9564BF1B-7A00-4FDB-9ACC-13A0BEC11AB6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5" name="Fußzeilenplatzhalter 3">
            <a:extLst>
              <a:ext uri="{FF2B5EF4-FFF2-40B4-BE49-F238E27FC236}">
                <a16:creationId xmlns:a16="http://schemas.microsoft.com/office/drawing/2014/main" xmlns="" id="{D158E854-E951-4F65-A038-ABD5396EE7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68000" y="6525344"/>
            <a:ext cx="8002800" cy="252000"/>
          </a:xfrm>
        </p:spPr>
        <p:txBody>
          <a:bodyPr/>
          <a:lstStyle/>
          <a:p>
            <a:r>
              <a:rPr lang="de-DE" dirty="0" smtClean="0"/>
              <a:t>Pflegedienst </a:t>
            </a:r>
            <a:r>
              <a:rPr lang="de-DE" dirty="0" err="1" smtClean="0"/>
              <a:t>Babo</a:t>
            </a:r>
            <a:r>
              <a:rPr lang="de-DE" dirty="0" smtClean="0"/>
              <a:t> - Unterweisung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5594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/>
          <p:cNvSpPr txBox="1">
            <a:spLocks/>
          </p:cNvSpPr>
          <p:nvPr/>
        </p:nvSpPr>
        <p:spPr>
          <a:xfrm>
            <a:off x="683568" y="1772816"/>
            <a:ext cx="8208912" cy="118937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4000" dirty="0" err="1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Vi</a:t>
            </a:r>
            <a:r>
              <a:rPr kumimoji="0" lang="de-DE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elen</a:t>
            </a:r>
            <a:r>
              <a:rPr kumimoji="0" lang="de-DE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Dank für Ihre Aufmerksamkeit</a:t>
            </a:r>
            <a:endParaRPr kumimoji="0" lang="de-DE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59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NR">
  <a:themeElements>
    <a:clrScheme name="Rhea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tlCol="0" anchor="ctr"/>
      <a:lstStyle>
        <a:defPPr>
          <a:defRPr sz="20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VNR">
  <a:themeElements>
    <a:clrScheme name="Rhea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rtlCol="0" anchor="ctr"/>
      <a:lstStyle>
        <a:defPPr>
          <a:defRPr sz="20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VNR-Color">
      <a:dk1>
        <a:srgbClr val="2D2D2A"/>
      </a:dk1>
      <a:lt1>
        <a:sysClr val="window" lastClr="FFFFFF"/>
      </a:lt1>
      <a:dk2>
        <a:srgbClr val="696969"/>
      </a:dk2>
      <a:lt2>
        <a:srgbClr val="DCDCDC"/>
      </a:lt2>
      <a:accent1>
        <a:srgbClr val="254061"/>
      </a:accent1>
      <a:accent2>
        <a:srgbClr val="0E61A5"/>
      </a:accent2>
      <a:accent3>
        <a:srgbClr val="648D9F"/>
      </a:accent3>
      <a:accent4>
        <a:srgbClr val="B0CAD4"/>
      </a:accent4>
      <a:accent5>
        <a:srgbClr val="A5A5A5"/>
      </a:accent5>
      <a:accent6>
        <a:srgbClr val="A50303"/>
      </a:accent6>
      <a:hlink>
        <a:srgbClr val="254061"/>
      </a:hlink>
      <a:folHlink>
        <a:srgbClr val="989891"/>
      </a:folHlink>
    </a:clrScheme>
    <a:fontScheme name="VNR-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VNR_Vorlage</Template>
  <TotalTime>0</TotalTime>
  <Words>768</Words>
  <Application>Microsoft Office PowerPoint</Application>
  <PresentationFormat>Bildschirmpräsentation (4:3)</PresentationFormat>
  <Paragraphs>178</Paragraphs>
  <Slides>18</Slides>
  <Notes>18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0" baseType="lpstr">
      <vt:lpstr>VNR</vt:lpstr>
      <vt:lpstr>1_VNR</vt:lpstr>
      <vt:lpstr>Verkehrssicherheit</vt:lpstr>
      <vt:lpstr>Definition „Fuhrpark“</vt:lpstr>
      <vt:lpstr>Definition „Außendienst“</vt:lpstr>
      <vt:lpstr>Aufgaben des Arbeitgebers</vt:lpstr>
      <vt:lpstr>Besonderheiten im Außendienst</vt:lpstr>
      <vt:lpstr>Pflichten der Arbeitnehmer</vt:lpstr>
      <vt:lpstr>Pflichten der Arbeitnehmer</vt:lpstr>
      <vt:lpstr>Pflichten der Arbeitnehmer</vt:lpstr>
      <vt:lpstr>Pflichten der Arbeitnehmer</vt:lpstr>
      <vt:lpstr>Pflichten der Arbeitnehmer</vt:lpstr>
      <vt:lpstr>Pflichten der Arbeitnehmer</vt:lpstr>
      <vt:lpstr>Pflichten der Arbeitnehmer</vt:lpstr>
      <vt:lpstr>Pflichten der Arbeitnehmer</vt:lpstr>
      <vt:lpstr>Verhalten während der Fahrt</vt:lpstr>
      <vt:lpstr>Verhalten bei einem Autounfall</vt:lpstr>
      <vt:lpstr>Rettungsgasse bilden </vt:lpstr>
      <vt:lpstr>Checkliste: Sicherheitsanforderungen</vt:lpstr>
      <vt:lpstr>Folie 18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Biberdorf</dc:creator>
  <cp:lastModifiedBy>Steffen</cp:lastModifiedBy>
  <cp:revision>172</cp:revision>
  <dcterms:created xsi:type="dcterms:W3CDTF">2015-01-22T00:01:03Z</dcterms:created>
  <dcterms:modified xsi:type="dcterms:W3CDTF">2026-09-27T20:48:23Z</dcterms:modified>
</cp:coreProperties>
</file>