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65" r:id="rId2"/>
    <p:sldId id="383" r:id="rId3"/>
    <p:sldId id="369" r:id="rId4"/>
    <p:sldId id="370" r:id="rId5"/>
    <p:sldId id="371" r:id="rId6"/>
    <p:sldId id="372" r:id="rId7"/>
    <p:sldId id="373" r:id="rId8"/>
    <p:sldId id="374" r:id="rId9"/>
    <p:sldId id="384" r:id="rId10"/>
    <p:sldId id="375" r:id="rId11"/>
    <p:sldId id="376" r:id="rId12"/>
    <p:sldId id="377" r:id="rId13"/>
    <p:sldId id="378" r:id="rId14"/>
    <p:sldId id="379" r:id="rId15"/>
    <p:sldId id="380" r:id="rId16"/>
    <p:sldId id="381" r:id="rId17"/>
    <p:sldId id="382" r:id="rId18"/>
    <p:sldId id="368" r:id="rId19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567">
          <p15:clr>
            <a:srgbClr val="A4A3A4"/>
          </p15:clr>
        </p15:guide>
        <p15:guide id="2" orient="horz" pos="2744">
          <p15:clr>
            <a:srgbClr val="A4A3A4"/>
          </p15:clr>
        </p15:guide>
        <p15:guide id="3" orient="horz" pos="5193">
          <p15:clr>
            <a:srgbClr val="A4A3A4"/>
          </p15:clr>
        </p15:guide>
        <p15:guide id="4" pos="346">
          <p15:clr>
            <a:srgbClr val="A4A3A4"/>
          </p15:clr>
        </p15:guide>
        <p15:guide id="5" pos="397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39793"/>
    <a:srgbClr val="CCECFF"/>
    <a:srgbClr val="CC3300"/>
    <a:srgbClr val="125C36"/>
    <a:srgbClr val="0E61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1385" autoAdjust="0"/>
    <p:restoredTop sz="96842" autoAdjust="0"/>
  </p:normalViewPr>
  <p:slideViewPr>
    <p:cSldViewPr>
      <p:cViewPr varScale="1">
        <p:scale>
          <a:sx n="70" d="100"/>
          <a:sy n="70" d="100"/>
        </p:scale>
        <p:origin x="-14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2923" y="58"/>
      </p:cViewPr>
      <p:guideLst>
        <p:guide orient="horz" pos="635"/>
        <p:guide orient="horz" pos="3071"/>
        <p:guide orient="horz" pos="5812"/>
        <p:guide pos="358"/>
        <p:guide pos="411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F99875-552E-44CE-991F-7529D35DE956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42236A8-9CD2-4D9F-B7DB-01E61B40BC38}">
      <dgm:prSet phldrT="[Text]"/>
      <dgm:spPr>
        <a:solidFill>
          <a:srgbClr val="CC3300"/>
        </a:solidFill>
      </dgm:spPr>
      <dgm:t>
        <a:bodyPr/>
        <a:lstStyle/>
        <a:p>
          <a:r>
            <a:rPr lang="de-DE" dirty="0"/>
            <a:t>Brennbarer</a:t>
          </a:r>
          <a:br>
            <a:rPr lang="de-DE" dirty="0"/>
          </a:br>
          <a:r>
            <a:rPr lang="de-DE" dirty="0"/>
            <a:t>Stoff</a:t>
          </a:r>
        </a:p>
      </dgm:t>
    </dgm:pt>
    <dgm:pt modelId="{D3A09F2E-807A-4E36-B2FD-5D34C66F52F2}" type="parTrans" cxnId="{3BDB8FDC-C891-4B61-B7CB-99F9B78018FC}">
      <dgm:prSet/>
      <dgm:spPr/>
      <dgm:t>
        <a:bodyPr/>
        <a:lstStyle/>
        <a:p>
          <a:endParaRPr lang="de-DE"/>
        </a:p>
      </dgm:t>
    </dgm:pt>
    <dgm:pt modelId="{FB0189F5-A7AD-43F8-A3C2-EB58DE4DDFB5}" type="sibTrans" cxnId="{3BDB8FDC-C891-4B61-B7CB-99F9B78018FC}">
      <dgm:prSet/>
      <dgm:spPr/>
      <dgm:t>
        <a:bodyPr/>
        <a:lstStyle/>
        <a:p>
          <a:endParaRPr lang="de-DE"/>
        </a:p>
      </dgm:t>
    </dgm:pt>
    <dgm:pt modelId="{C4501100-8E1A-4500-A840-A9CA2F660C23}">
      <dgm:prSet phldrT="[Text]"/>
      <dgm:spPr>
        <a:solidFill>
          <a:srgbClr val="CCECFF"/>
        </a:solidFill>
      </dgm:spPr>
      <dgm:t>
        <a:bodyPr/>
        <a:lstStyle/>
        <a:p>
          <a:r>
            <a:rPr lang="de-DE" dirty="0"/>
            <a:t>Sauerstoff</a:t>
          </a:r>
        </a:p>
      </dgm:t>
    </dgm:pt>
    <dgm:pt modelId="{EB34CE37-CC07-4A5D-9581-26C7D71D537E}" type="parTrans" cxnId="{A101EBC3-F9F0-474F-8E4E-75AFDE714D2E}">
      <dgm:prSet/>
      <dgm:spPr/>
      <dgm:t>
        <a:bodyPr/>
        <a:lstStyle/>
        <a:p>
          <a:endParaRPr lang="de-DE"/>
        </a:p>
      </dgm:t>
    </dgm:pt>
    <dgm:pt modelId="{2142F9FA-C7DB-4452-A685-F7B0C903B81B}" type="sibTrans" cxnId="{A101EBC3-F9F0-474F-8E4E-75AFDE714D2E}">
      <dgm:prSet/>
      <dgm:spPr/>
      <dgm:t>
        <a:bodyPr/>
        <a:lstStyle/>
        <a:p>
          <a:endParaRPr lang="de-DE"/>
        </a:p>
      </dgm:t>
    </dgm:pt>
    <dgm:pt modelId="{C6A6E3B8-D438-4139-AEC1-BA99828DE47E}">
      <dgm:prSet phldrT="[Text]"/>
      <dgm:spPr>
        <a:noFill/>
      </dgm:spPr>
      <dgm:t>
        <a:bodyPr/>
        <a:lstStyle/>
        <a:p>
          <a:r>
            <a:rPr lang="de-DE" dirty="0">
              <a:solidFill>
                <a:schemeClr val="tx1"/>
              </a:solidFill>
            </a:rPr>
            <a:t>Richtiges</a:t>
          </a:r>
          <a:r>
            <a:rPr lang="de-DE" dirty="0"/>
            <a:t/>
          </a:r>
          <a:br>
            <a:rPr lang="de-DE" dirty="0"/>
          </a:br>
          <a:r>
            <a:rPr lang="de-DE" dirty="0">
              <a:solidFill>
                <a:schemeClr val="tx1"/>
              </a:solidFill>
            </a:rPr>
            <a:t>Mengen-</a:t>
          </a:r>
          <a:r>
            <a:rPr lang="de-DE" dirty="0" err="1">
              <a:solidFill>
                <a:schemeClr val="tx1"/>
              </a:solidFill>
            </a:rPr>
            <a:t>verhätnis</a:t>
          </a:r>
          <a:endParaRPr lang="de-DE" dirty="0">
            <a:solidFill>
              <a:schemeClr val="tx1"/>
            </a:solidFill>
          </a:endParaRPr>
        </a:p>
      </dgm:t>
    </dgm:pt>
    <dgm:pt modelId="{8077D4A0-66F9-4374-AA08-14EF92443EA7}" type="parTrans" cxnId="{EFA7D9F3-1321-4572-9A61-4BBE395060C0}">
      <dgm:prSet/>
      <dgm:spPr/>
      <dgm:t>
        <a:bodyPr/>
        <a:lstStyle/>
        <a:p>
          <a:endParaRPr lang="de-DE"/>
        </a:p>
      </dgm:t>
    </dgm:pt>
    <dgm:pt modelId="{6211A695-B758-4811-A010-D3ADC914977F}" type="sibTrans" cxnId="{EFA7D9F3-1321-4572-9A61-4BBE395060C0}">
      <dgm:prSet/>
      <dgm:spPr/>
      <dgm:t>
        <a:bodyPr/>
        <a:lstStyle/>
        <a:p>
          <a:endParaRPr lang="de-DE"/>
        </a:p>
      </dgm:t>
    </dgm:pt>
    <dgm:pt modelId="{E6E1286F-1CBD-4CA4-9A34-2AB428C36AAD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de-DE" dirty="0"/>
            <a:t>Wärme</a:t>
          </a:r>
        </a:p>
      </dgm:t>
    </dgm:pt>
    <dgm:pt modelId="{BD01C65A-9285-44BA-9D71-F992B4CD9588}" type="parTrans" cxnId="{F44EF050-5162-4BB9-8845-E6DBB5DE4BEB}">
      <dgm:prSet/>
      <dgm:spPr/>
      <dgm:t>
        <a:bodyPr/>
        <a:lstStyle/>
        <a:p>
          <a:endParaRPr lang="de-DE"/>
        </a:p>
      </dgm:t>
    </dgm:pt>
    <dgm:pt modelId="{601DD290-73CA-4643-B2D8-24C7DC80E53D}" type="sibTrans" cxnId="{F44EF050-5162-4BB9-8845-E6DBB5DE4BEB}">
      <dgm:prSet/>
      <dgm:spPr/>
      <dgm:t>
        <a:bodyPr/>
        <a:lstStyle/>
        <a:p>
          <a:endParaRPr lang="de-DE"/>
        </a:p>
      </dgm:t>
    </dgm:pt>
    <dgm:pt modelId="{002F4DC2-91EA-4962-B09D-BCA8D48C518B}" type="pres">
      <dgm:prSet presAssocID="{3CF99875-552E-44CE-991F-7529D35DE956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1CFE154-83E2-4532-99B0-96E2BC3576E1}" type="pres">
      <dgm:prSet presAssocID="{3CF99875-552E-44CE-991F-7529D35DE956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98D679E-DA9C-49C9-9316-BC0F19F87E1B}" type="pres">
      <dgm:prSet presAssocID="{3CF99875-552E-44CE-991F-7529D35DE956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C1B874-C573-4A6A-9338-DEA255780643}" type="pres">
      <dgm:prSet presAssocID="{3CF99875-552E-44CE-991F-7529D35DE956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EBA3351-B335-4C64-B6F7-53498812AAB5}" type="pres">
      <dgm:prSet presAssocID="{3CF99875-552E-44CE-991F-7529D35DE956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C1BDD231-BEC6-45A0-8CD2-5B05A0C1BE8C}" type="presOf" srcId="{C6A6E3B8-D438-4139-AEC1-BA99828DE47E}" destId="{7DC1B874-C573-4A6A-9338-DEA255780643}" srcOrd="0" destOrd="0" presId="urn:microsoft.com/office/officeart/2005/8/layout/pyramid4"/>
    <dgm:cxn modelId="{7FC83C5B-AA77-4F23-9BCA-798C0CEB9432}" type="presOf" srcId="{C4501100-8E1A-4500-A840-A9CA2F660C23}" destId="{C98D679E-DA9C-49C9-9316-BC0F19F87E1B}" srcOrd="0" destOrd="0" presId="urn:microsoft.com/office/officeart/2005/8/layout/pyramid4"/>
    <dgm:cxn modelId="{3BDB8FDC-C891-4B61-B7CB-99F9B78018FC}" srcId="{3CF99875-552E-44CE-991F-7529D35DE956}" destId="{142236A8-9CD2-4D9F-B7DB-01E61B40BC38}" srcOrd="0" destOrd="0" parTransId="{D3A09F2E-807A-4E36-B2FD-5D34C66F52F2}" sibTransId="{FB0189F5-A7AD-43F8-A3C2-EB58DE4DDFB5}"/>
    <dgm:cxn modelId="{A101EBC3-F9F0-474F-8E4E-75AFDE714D2E}" srcId="{3CF99875-552E-44CE-991F-7529D35DE956}" destId="{C4501100-8E1A-4500-A840-A9CA2F660C23}" srcOrd="1" destOrd="0" parTransId="{EB34CE37-CC07-4A5D-9581-26C7D71D537E}" sibTransId="{2142F9FA-C7DB-4452-A685-F7B0C903B81B}"/>
    <dgm:cxn modelId="{D2A3675A-355A-4E27-B08C-800111A8DCCD}" type="presOf" srcId="{142236A8-9CD2-4D9F-B7DB-01E61B40BC38}" destId="{31CFE154-83E2-4532-99B0-96E2BC3576E1}" srcOrd="0" destOrd="0" presId="urn:microsoft.com/office/officeart/2005/8/layout/pyramid4"/>
    <dgm:cxn modelId="{5F5AC54B-177A-4EBE-BA2B-6B9614D572D2}" type="presOf" srcId="{3CF99875-552E-44CE-991F-7529D35DE956}" destId="{002F4DC2-91EA-4962-B09D-BCA8D48C518B}" srcOrd="0" destOrd="0" presId="urn:microsoft.com/office/officeart/2005/8/layout/pyramid4"/>
    <dgm:cxn modelId="{F44EF050-5162-4BB9-8845-E6DBB5DE4BEB}" srcId="{3CF99875-552E-44CE-991F-7529D35DE956}" destId="{E6E1286F-1CBD-4CA4-9A34-2AB428C36AAD}" srcOrd="3" destOrd="0" parTransId="{BD01C65A-9285-44BA-9D71-F992B4CD9588}" sibTransId="{601DD290-73CA-4643-B2D8-24C7DC80E53D}"/>
    <dgm:cxn modelId="{EFA7D9F3-1321-4572-9A61-4BBE395060C0}" srcId="{3CF99875-552E-44CE-991F-7529D35DE956}" destId="{C6A6E3B8-D438-4139-AEC1-BA99828DE47E}" srcOrd="2" destOrd="0" parTransId="{8077D4A0-66F9-4374-AA08-14EF92443EA7}" sibTransId="{6211A695-B758-4811-A010-D3ADC914977F}"/>
    <dgm:cxn modelId="{754BD970-6CA4-44A2-A33A-65EEE3F47F01}" type="presOf" srcId="{E6E1286F-1CBD-4CA4-9A34-2AB428C36AAD}" destId="{DEBA3351-B335-4C64-B6F7-53498812AAB5}" srcOrd="0" destOrd="0" presId="urn:microsoft.com/office/officeart/2005/8/layout/pyramid4"/>
    <dgm:cxn modelId="{B0C6C688-AE56-4FB2-851E-0A60F0CC9AD3}" type="presParOf" srcId="{002F4DC2-91EA-4962-B09D-BCA8D48C518B}" destId="{31CFE154-83E2-4532-99B0-96E2BC3576E1}" srcOrd="0" destOrd="0" presId="urn:microsoft.com/office/officeart/2005/8/layout/pyramid4"/>
    <dgm:cxn modelId="{3E231664-9C11-471E-A26B-06376F15550E}" type="presParOf" srcId="{002F4DC2-91EA-4962-B09D-BCA8D48C518B}" destId="{C98D679E-DA9C-49C9-9316-BC0F19F87E1B}" srcOrd="1" destOrd="0" presId="urn:microsoft.com/office/officeart/2005/8/layout/pyramid4"/>
    <dgm:cxn modelId="{02A9D1B7-FC10-4E70-BD7F-F3A001C40211}" type="presParOf" srcId="{002F4DC2-91EA-4962-B09D-BCA8D48C518B}" destId="{7DC1B874-C573-4A6A-9338-DEA255780643}" srcOrd="2" destOrd="0" presId="urn:microsoft.com/office/officeart/2005/8/layout/pyramid4"/>
    <dgm:cxn modelId="{793E9E10-ACF9-4690-BD7E-EAE26DD3C77B}" type="presParOf" srcId="{002F4DC2-91EA-4962-B09D-BCA8D48C518B}" destId="{DEBA3351-B335-4C64-B6F7-53498812AAB5}" srcOrd="3" destOrd="0" presId="urn:microsoft.com/office/officeart/2005/8/layout/pyramid4"/>
  </dgm:cxnLst>
  <dgm:bg/>
  <dgm:whole/>
  <dgm:extLst>
    <a:ext uri="{C62137D5-CB1D-491B-B009-E17868A290BF}">
      <dgm14:recolorImg xmlns="" xmlns:dgm14="http://schemas.microsoft.com/office/drawing/2010/diagram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1CFE154-83E2-4532-99B0-96E2BC3576E1}">
      <dsp:nvSpPr>
        <dsp:cNvPr id="0" name=""/>
        <dsp:cNvSpPr/>
      </dsp:nvSpPr>
      <dsp:spPr>
        <a:xfrm>
          <a:off x="3100397" y="0"/>
          <a:ext cx="1556060" cy="1556060"/>
        </a:xfrm>
        <a:prstGeom prst="triangle">
          <a:avLst/>
        </a:prstGeom>
        <a:solidFill>
          <a:srgbClr val="CC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Brennbarer</a:t>
          </a:r>
          <a:br>
            <a:rPr lang="de-DE" sz="1100" kern="1200" dirty="0"/>
          </a:br>
          <a:r>
            <a:rPr lang="de-DE" sz="1100" kern="1200" dirty="0"/>
            <a:t>Stoff</a:t>
          </a:r>
        </a:p>
      </dsp:txBody>
      <dsp:txXfrm>
        <a:off x="3100397" y="0"/>
        <a:ext cx="1556060" cy="1556060"/>
      </dsp:txXfrm>
    </dsp:sp>
    <dsp:sp modelId="{C98D679E-DA9C-49C9-9316-BC0F19F87E1B}">
      <dsp:nvSpPr>
        <dsp:cNvPr id="0" name=""/>
        <dsp:cNvSpPr/>
      </dsp:nvSpPr>
      <dsp:spPr>
        <a:xfrm>
          <a:off x="2322366" y="1556060"/>
          <a:ext cx="1556060" cy="1556060"/>
        </a:xfrm>
        <a:prstGeom prst="triangle">
          <a:avLst/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Sauerstoff</a:t>
          </a:r>
        </a:p>
      </dsp:txBody>
      <dsp:txXfrm>
        <a:off x="2322366" y="1556060"/>
        <a:ext cx="1556060" cy="1556060"/>
      </dsp:txXfrm>
    </dsp:sp>
    <dsp:sp modelId="{7DC1B874-C573-4A6A-9338-DEA255780643}">
      <dsp:nvSpPr>
        <dsp:cNvPr id="0" name=""/>
        <dsp:cNvSpPr/>
      </dsp:nvSpPr>
      <dsp:spPr>
        <a:xfrm rot="10800000">
          <a:off x="3100397" y="1556060"/>
          <a:ext cx="1556060" cy="1556060"/>
        </a:xfrm>
        <a:prstGeom prst="triangl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>
              <a:solidFill>
                <a:schemeClr val="tx1"/>
              </a:solidFill>
            </a:rPr>
            <a:t>Richtiges</a:t>
          </a:r>
          <a:r>
            <a:rPr lang="de-DE" sz="1100" kern="1200" dirty="0"/>
            <a:t/>
          </a:r>
          <a:br>
            <a:rPr lang="de-DE" sz="1100" kern="1200" dirty="0"/>
          </a:br>
          <a:r>
            <a:rPr lang="de-DE" sz="1100" kern="1200" dirty="0">
              <a:solidFill>
                <a:schemeClr val="tx1"/>
              </a:solidFill>
            </a:rPr>
            <a:t>Mengen-</a:t>
          </a:r>
          <a:r>
            <a:rPr lang="de-DE" sz="1100" kern="1200" dirty="0" err="1">
              <a:solidFill>
                <a:schemeClr val="tx1"/>
              </a:solidFill>
            </a:rPr>
            <a:t>verhätnis</a:t>
          </a:r>
          <a:endParaRPr lang="de-DE" sz="1100" kern="1200" dirty="0">
            <a:solidFill>
              <a:schemeClr val="tx1"/>
            </a:solidFill>
          </a:endParaRPr>
        </a:p>
      </dsp:txBody>
      <dsp:txXfrm rot="10800000">
        <a:off x="3100397" y="1556060"/>
        <a:ext cx="1556060" cy="1556060"/>
      </dsp:txXfrm>
    </dsp:sp>
    <dsp:sp modelId="{DEBA3351-B335-4C64-B6F7-53498812AAB5}">
      <dsp:nvSpPr>
        <dsp:cNvPr id="0" name=""/>
        <dsp:cNvSpPr/>
      </dsp:nvSpPr>
      <dsp:spPr>
        <a:xfrm>
          <a:off x="3878427" y="1556060"/>
          <a:ext cx="1556060" cy="1556060"/>
        </a:xfrm>
        <a:prstGeom prst="triangl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/>
            <a:t>Wärme</a:t>
          </a:r>
        </a:p>
      </dsp:txBody>
      <dsp:txXfrm>
        <a:off x="3878427" y="1556060"/>
        <a:ext cx="1556060" cy="1556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936580" cy="451290"/>
          </a:xfrm>
          <a:prstGeom prst="rect">
            <a:avLst/>
          </a:prstGeom>
          <a:solidFill>
            <a:schemeClr val="accent2"/>
          </a:solidFill>
        </p:spPr>
        <p:txBody>
          <a:bodyPr vert="horz" lIns="584928" tIns="49524" rIns="99048" bIns="49524" rtlCol="0" anchor="ctr"/>
          <a:lstStyle>
            <a:lvl1pPr algn="l">
              <a:defRPr sz="1300"/>
            </a:lvl1pPr>
          </a:lstStyle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6085647" y="0"/>
            <a:ext cx="1013653" cy="451290"/>
          </a:xfrm>
          <a:prstGeom prst="rect">
            <a:avLst/>
          </a:prstGeom>
          <a:solidFill>
            <a:schemeClr val="bg2"/>
          </a:solidFill>
        </p:spPr>
        <p:txBody>
          <a:bodyPr vert="horz" lIns="99048" tIns="49524" rIns="99048" bIns="49524" rtlCol="0" anchor="ctr" anchorCtr="0"/>
          <a:lstStyle>
            <a:lvl1pPr algn="r">
              <a:defRPr sz="1300"/>
            </a:lvl1pPr>
          </a:lstStyle>
          <a:p>
            <a:fld id="{F29BFF75-E182-4EE8-AA68-3F03A780E5F7}" type="datetimeFigureOut">
              <a:rPr lang="de-DE" smtClean="0">
                <a:solidFill>
                  <a:schemeClr val="accent1"/>
                </a:solidFill>
              </a:rPr>
              <a:pPr/>
              <a:t>27.09.2026</a:t>
            </a:fld>
            <a:endParaRPr lang="de-DE">
              <a:solidFill>
                <a:schemeClr val="accent1"/>
              </a:solidFill>
            </a:endParaRP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70180" y="9816518"/>
            <a:ext cx="566453" cy="394879"/>
          </a:xfrm>
          <a:prstGeom prst="rect">
            <a:avLst/>
          </a:prstGeom>
        </p:spPr>
        <p:txBody>
          <a:bodyPr vert="horz" lIns="99048" tIns="49524" rIns="99048" bIns="49524" rtlCol="0" anchor="ctr" anchorCtr="0"/>
          <a:lstStyle>
            <a:lvl1pPr algn="r">
              <a:defRPr sz="13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>
              <a:solidFill>
                <a:schemeClr val="accent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82" y="9812489"/>
            <a:ext cx="2157447" cy="4029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6329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934982" cy="452929"/>
          </a:xfrm>
          <a:prstGeom prst="rect">
            <a:avLst/>
          </a:prstGeom>
          <a:solidFill>
            <a:schemeClr val="accent2"/>
          </a:solidFill>
        </p:spPr>
        <p:txBody>
          <a:bodyPr vert="horz" lIns="584928" tIns="49524" rIns="99048" bIns="49524" rtlCol="0" anchor="ctr"/>
          <a:lstStyle>
            <a:lvl1pPr algn="l">
              <a:defRPr sz="130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6084065" y="0"/>
            <a:ext cx="1013591" cy="452929"/>
          </a:xfrm>
          <a:prstGeom prst="rect">
            <a:avLst/>
          </a:prstGeom>
          <a:solidFill>
            <a:schemeClr val="bg2"/>
          </a:solidFill>
        </p:spPr>
        <p:txBody>
          <a:bodyPr vert="horz" lIns="99048" tIns="49524" rIns="99048" bIns="49524" rtlCol="0" anchor="ctr"/>
          <a:lstStyle>
            <a:lvl1pPr algn="r">
              <a:defRPr sz="1300">
                <a:solidFill>
                  <a:schemeClr val="accent1"/>
                </a:solidFill>
              </a:defRPr>
            </a:lvl1pPr>
          </a:lstStyle>
          <a:p>
            <a:fld id="{F726AE14-046B-45DB-B2A1-C1397E5D8E1C}" type="datetimeFigureOut">
              <a:rPr lang="de-DE" smtClean="0"/>
              <a:pPr/>
              <a:t>27.09.2026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909638"/>
            <a:ext cx="5810250" cy="4357687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vert="horz" lIns="99048" tIns="49524" rIns="99048" bIns="49524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561157" y="5520289"/>
            <a:ext cx="5373825" cy="3868630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5"/>
          </p:nvPr>
        </p:nvSpPr>
        <p:spPr>
          <a:xfrm>
            <a:off x="570180" y="9816518"/>
            <a:ext cx="566453" cy="394879"/>
          </a:xfrm>
          <a:prstGeom prst="rect">
            <a:avLst/>
          </a:prstGeom>
        </p:spPr>
        <p:txBody>
          <a:bodyPr vert="horz" lIns="99048" tIns="49524" rIns="99048" bIns="49524" rtlCol="0" anchor="ctr" anchorCtr="0"/>
          <a:lstStyle>
            <a:lvl1pPr algn="r">
              <a:defRPr sz="13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>
              <a:solidFill>
                <a:schemeClr val="accent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82" y="9812489"/>
            <a:ext cx="2157447" cy="4029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651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7800" indent="-177800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accent1"/>
        </a:solidFill>
        <a:latin typeface="+mn-lt"/>
        <a:ea typeface="+mn-ea"/>
        <a:cs typeface="+mn-cs"/>
      </a:defRPr>
    </a:lvl1pPr>
    <a:lvl2pPr marL="3556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accent1"/>
        </a:solidFill>
        <a:latin typeface="+mn-lt"/>
        <a:ea typeface="+mn-ea"/>
        <a:cs typeface="+mn-cs"/>
      </a:defRPr>
    </a:lvl2pPr>
    <a:lvl3pPr marL="534988" indent="-179388" algn="l" defTabSz="914400" rtl="0" eaLnBrk="1" latinLnBrk="0" hangingPunct="1">
      <a:buFont typeface="Symbol" panose="05050102010706020507" pitchFamily="18" charset="2"/>
      <a:buChar char="-"/>
      <a:defRPr sz="1050" kern="1200">
        <a:solidFill>
          <a:schemeClr val="accent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42900" y="909638"/>
            <a:ext cx="5808663" cy="4357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68602" y="9772498"/>
            <a:ext cx="566343" cy="393181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2473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42900" y="909638"/>
            <a:ext cx="5808663" cy="4357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68602" y="9772498"/>
            <a:ext cx="566343" cy="393181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95864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6666" cy="1189373"/>
          </a:xfrm>
        </p:spPr>
        <p:txBody>
          <a:bodyPr/>
          <a:lstStyle>
            <a:lvl1pPr>
              <a:lnSpc>
                <a:spcPct val="10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72915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55880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="" xmlns:p14="http://schemas.microsoft.com/office/powerpoint/2010/main" val="252921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9147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6151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6000" cy="4507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16553"/>
            <a:ext cx="8136000" cy="360363"/>
          </a:xfrm>
        </p:spPr>
        <p:txBody>
          <a:bodyPr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Untertitel einfügen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130979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1628775"/>
            <a:ext cx="3888000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1628775"/>
            <a:ext cx="3888234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5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58561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388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250" y="1628775"/>
            <a:ext cx="388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3887663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2141275"/>
            <a:ext cx="3888234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Fußzeilenplatzhalter 3"/>
          <p:cNvSpPr>
            <a:spLocks noGrp="1"/>
          </p:cNvSpPr>
          <p:nvPr>
            <p:ph type="ftr" sz="quarter" idx="15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1964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262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22399" y="1628775"/>
            <a:ext cx="262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2628000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3222398" y="2141275"/>
            <a:ext cx="2628000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976484" y="1628775"/>
            <a:ext cx="2628000" cy="496800"/>
          </a:xfrm>
          <a:solidFill>
            <a:schemeClr val="accent4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13" name="Inhaltsplatzhalter 7"/>
          <p:cNvSpPr>
            <a:spLocks noGrp="1"/>
          </p:cNvSpPr>
          <p:nvPr>
            <p:ph sz="quarter" idx="16"/>
          </p:nvPr>
        </p:nvSpPr>
        <p:spPr>
          <a:xfrm>
            <a:off x="5976484" y="2141275"/>
            <a:ext cx="2628000" cy="399600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© 2018 -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25457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4262400" y="1628774"/>
            <a:ext cx="4341850" cy="23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3" name="Rechteck 2"/>
          <p:cNvSpPr/>
          <p:nvPr userDrawn="1"/>
        </p:nvSpPr>
        <p:spPr>
          <a:xfrm>
            <a:off x="4262400" y="4121275"/>
            <a:ext cx="2088000" cy="2016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5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5"/>
          <p:cNvSpPr>
            <a:spLocks noGrp="1"/>
          </p:cNvSpPr>
          <p:nvPr>
            <p:ph sz="quarter" idx="17"/>
          </p:nvPr>
        </p:nvSpPr>
        <p:spPr>
          <a:xfrm>
            <a:off x="4262400" y="1628775"/>
            <a:ext cx="4341850" cy="2339999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6480250" y="4121275"/>
            <a:ext cx="2124000" cy="2016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8"/>
          </p:nvPr>
        </p:nvSpPr>
        <p:spPr>
          <a:xfrm>
            <a:off x="4262400" y="4121275"/>
            <a:ext cx="2088000" cy="20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9"/>
          </p:nvPr>
        </p:nvSpPr>
        <p:spPr>
          <a:xfrm>
            <a:off x="6480250" y="4121275"/>
            <a:ext cx="2124000" cy="201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4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5457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051720" y="4697275"/>
            <a:ext cx="6552593" cy="144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8" name="Rechteck 7"/>
          <p:cNvSpPr/>
          <p:nvPr userDrawn="1"/>
        </p:nvSpPr>
        <p:spPr>
          <a:xfrm>
            <a:off x="468313" y="4697275"/>
            <a:ext cx="1439391" cy="14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6000" cy="2923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8"/>
          </p:nvPr>
        </p:nvSpPr>
        <p:spPr>
          <a:xfrm>
            <a:off x="468376" y="1628775"/>
            <a:ext cx="8135937" cy="2922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Inhaltsplatzhalter 6"/>
          <p:cNvSpPr>
            <a:spLocks noGrp="1"/>
          </p:cNvSpPr>
          <p:nvPr>
            <p:ph sz="quarter" idx="19"/>
          </p:nvPr>
        </p:nvSpPr>
        <p:spPr>
          <a:xfrm>
            <a:off x="468313" y="4697275"/>
            <a:ext cx="1439391" cy="14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20"/>
          </p:nvPr>
        </p:nvSpPr>
        <p:spPr>
          <a:xfrm>
            <a:off x="2051050" y="4697413"/>
            <a:ext cx="6553200" cy="1439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035619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3186000"/>
            <a:ext cx="4986000" cy="2952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8" name="Rechteck 7"/>
          <p:cNvSpPr/>
          <p:nvPr userDrawn="1"/>
        </p:nvSpPr>
        <p:spPr>
          <a:xfrm>
            <a:off x="5572800" y="3186000"/>
            <a:ext cx="3031200" cy="2952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2" y="1627200"/>
            <a:ext cx="4986000" cy="141840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hteck 8"/>
          <p:cNvSpPr/>
          <p:nvPr userDrawn="1"/>
        </p:nvSpPr>
        <p:spPr>
          <a:xfrm>
            <a:off x="5572800" y="1627200"/>
            <a:ext cx="3031200" cy="14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9"/>
          </p:nvPr>
        </p:nvSpPr>
        <p:spPr>
          <a:xfrm>
            <a:off x="468313" y="1627188"/>
            <a:ext cx="4986337" cy="1417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20"/>
          </p:nvPr>
        </p:nvSpPr>
        <p:spPr>
          <a:xfrm>
            <a:off x="468313" y="3186113"/>
            <a:ext cx="4986337" cy="2951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21"/>
          </p:nvPr>
        </p:nvSpPr>
        <p:spPr>
          <a:xfrm>
            <a:off x="5572125" y="1627188"/>
            <a:ext cx="3032125" cy="14176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2" name="Inhaltsplatzhalter 21"/>
          <p:cNvSpPr>
            <a:spLocks noGrp="1"/>
          </p:cNvSpPr>
          <p:nvPr>
            <p:ph sz="quarter" idx="22"/>
          </p:nvPr>
        </p:nvSpPr>
        <p:spPr>
          <a:xfrm>
            <a:off x="5572125" y="3186113"/>
            <a:ext cx="3032125" cy="29511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891683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4986000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1" name="Rechteck 10"/>
          <p:cNvSpPr/>
          <p:nvPr userDrawn="1"/>
        </p:nvSpPr>
        <p:spPr>
          <a:xfrm>
            <a:off x="5580112" y="4725144"/>
            <a:ext cx="3024138" cy="141213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49863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21"/>
          </p:nvPr>
        </p:nvSpPr>
        <p:spPr>
          <a:xfrm>
            <a:off x="5580063" y="4724400"/>
            <a:ext cx="3024187" cy="1412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880454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8135938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81359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419837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66124" y="3934355"/>
            <a:ext cx="1800000" cy="220291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4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2018 - Unterweisung Plus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6804248" y="1628774"/>
            <a:ext cx="1799752" cy="2202919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3" name="Rechteck 12"/>
          <p:cNvSpPr/>
          <p:nvPr userDrawn="1"/>
        </p:nvSpPr>
        <p:spPr>
          <a:xfrm>
            <a:off x="4266124" y="1628774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7" name="Rechteck 16"/>
          <p:cNvSpPr/>
          <p:nvPr userDrawn="1"/>
        </p:nvSpPr>
        <p:spPr>
          <a:xfrm>
            <a:off x="6192000" y="3934355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7"/>
          </p:nvPr>
        </p:nvSpPr>
        <p:spPr>
          <a:xfrm>
            <a:off x="4265613" y="1628775"/>
            <a:ext cx="2413000" cy="22034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6191250" y="3933825"/>
            <a:ext cx="2413000" cy="22018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5613" y="3933825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1" name="Inhaltsplatzhalter 19"/>
          <p:cNvSpPr>
            <a:spLocks noGrp="1"/>
          </p:cNvSpPr>
          <p:nvPr>
            <p:ph sz="quarter" idx="20"/>
          </p:nvPr>
        </p:nvSpPr>
        <p:spPr>
          <a:xfrm>
            <a:off x="6803775" y="1628774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163320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4267738" y="1628775"/>
            <a:ext cx="4336512" cy="45085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3" name="Rechteck 2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3" name="Rechteck 12"/>
          <p:cNvSpPr/>
          <p:nvPr userDrawn="1"/>
        </p:nvSpPr>
        <p:spPr>
          <a:xfrm>
            <a:off x="468000" y="3429000"/>
            <a:ext cx="3672408" cy="27082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2018 - Unterweisung Plus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17"/>
          </p:nvPr>
        </p:nvSpPr>
        <p:spPr>
          <a:xfrm>
            <a:off x="468000" y="1629221"/>
            <a:ext cx="3671887" cy="16557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468313" y="3429000"/>
            <a:ext cx="3671887" cy="2708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7200" y="1628775"/>
            <a:ext cx="4337050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782853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/>
              <a:t>© 2018 - Unterweisung Plus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1012853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5301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1619672" y="2942586"/>
            <a:ext cx="0" cy="180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6144" y="2924944"/>
            <a:ext cx="6908106" cy="1329404"/>
          </a:xfrm>
        </p:spPr>
        <p:txBody>
          <a:bodyPr tIns="0" anchor="t"/>
          <a:lstStyle>
            <a:lvl1pPr algn="l">
              <a:lnSpc>
                <a:spcPct val="100000"/>
              </a:lnSpc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96144" y="4293096"/>
            <a:ext cx="6908106" cy="458455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884120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74019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Agenda-Tabelle"/>
          <p:cNvSpPr>
            <a:spLocks noGrp="1"/>
          </p:cNvSpPr>
          <p:nvPr>
            <p:ph type="tbl" sz="quarter" idx="13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Agenda</a:t>
            </a:r>
          </a:p>
        </p:txBody>
      </p:sp>
    </p:spTree>
    <p:extLst>
      <p:ext uri="{BB962C8B-B14F-4D97-AF65-F5344CB8AC3E}">
        <p14:creationId xmlns="" xmlns:p14="http://schemas.microsoft.com/office/powerpoint/2010/main" val="2198946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2">
            <a:extLst>
              <a:ext uri="{FF2B5EF4-FFF2-40B4-BE49-F238E27FC236}">
                <a16:creationId xmlns="" xmlns:a16="http://schemas.microsoft.com/office/drawing/2014/main" id="{21E64EC3-44BB-461E-B02A-1CA72D612649}"/>
              </a:ext>
            </a:extLst>
          </p:cNvPr>
          <p:cNvSpPr txBox="1"/>
          <p:nvPr userDrawn="1"/>
        </p:nvSpPr>
        <p:spPr>
          <a:xfrm>
            <a:off x="755864" y="5152156"/>
            <a:ext cx="2952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Pflegedienst </a:t>
            </a:r>
            <a:r>
              <a:rPr lang="de-DE" sz="1600" dirty="0" err="1" smtClean="0">
                <a:solidFill>
                  <a:schemeClr val="accent1"/>
                </a:solidFill>
                <a:cs typeface="Arial" charset="0"/>
              </a:rPr>
              <a:t>Babo</a:t>
            </a:r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 GmbH</a:t>
            </a:r>
            <a:endParaRPr lang="de-DE" sz="1600" dirty="0">
              <a:solidFill>
                <a:schemeClr val="accent1"/>
              </a:solidFill>
              <a:cs typeface="Arial" charset="0"/>
            </a:endParaRP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Romain-Rolland-Str. 137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13089 Berlin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(030) 896 196 53</a:t>
            </a:r>
            <a:endParaRPr lang="de-DE" sz="1600" kern="1200" dirty="0">
              <a:solidFill>
                <a:schemeClr val="accent1"/>
              </a:solidFill>
              <a:latin typeface="+mn-lt"/>
              <a:ea typeface="+mn-ea"/>
              <a:cs typeface="Arial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55576" y="1916832"/>
            <a:ext cx="7992888" cy="1189373"/>
          </a:xfrm>
        </p:spPr>
        <p:txBody>
          <a:bodyPr/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Vielen Dank für Ihre Aufmerksamkeit</a:t>
            </a:r>
          </a:p>
        </p:txBody>
      </p:sp>
    </p:spTree>
    <p:extLst>
      <p:ext uri="{BB962C8B-B14F-4D97-AF65-F5344CB8AC3E}">
        <p14:creationId xmlns="" xmlns:p14="http://schemas.microsoft.com/office/powerpoint/2010/main" val="152476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90000"/>
            <a:ext cx="8136000" cy="90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628775"/>
            <a:ext cx="8135937" cy="4508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76000" y="6525344"/>
            <a:ext cx="468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07623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71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1" r:id="rId3"/>
    <p:sldLayoutId id="2147483665" r:id="rId4"/>
    <p:sldLayoutId id="2147483650" r:id="rId5"/>
    <p:sldLayoutId id="2147483652" r:id="rId6"/>
    <p:sldLayoutId id="2147483653" r:id="rId7"/>
    <p:sldLayoutId id="2147483677" r:id="rId8"/>
    <p:sldLayoutId id="2147483675" r:id="rId9"/>
    <p:sldLayoutId id="2147483674" r:id="rId10"/>
    <p:sldLayoutId id="2147483676" r:id="rId11"/>
    <p:sldLayoutId id="2147483680" r:id="rId12"/>
    <p:sldLayoutId id="2147483683" r:id="rId13"/>
    <p:sldLayoutId id="2147483681" r:id="rId14"/>
    <p:sldLayoutId id="2147483682" r:id="rId15"/>
    <p:sldLayoutId id="2147483654" r:id="rId16"/>
    <p:sldLayoutId id="2147483670" r:id="rId17"/>
    <p:sldLayoutId id="2147483655" r:id="rId18"/>
    <p:sldLayoutId id="2147483673" r:id="rId19"/>
    <p:sldLayoutId id="2147483678" r:id="rId20"/>
  </p:sldLayoutIdLst>
  <p:hf sldNum="0"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600"/>
        </a:spcBef>
        <a:buFont typeface="Wingdings" panose="05000000000000000000" pitchFamily="2" charset="2"/>
        <a:buChar char="§"/>
        <a:tabLst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76325" indent="-269875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4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1831276" y="2716500"/>
            <a:ext cx="6844412" cy="784508"/>
          </a:xfrm>
        </p:spPr>
        <p:txBody>
          <a:bodyPr/>
          <a:lstStyle/>
          <a:p>
            <a:r>
              <a:rPr lang="de-DE" dirty="0" smtClean="0"/>
              <a:t>1. Allgemeine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99601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>
              <a:defRPr/>
            </a:pPr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Unsere Ansprechpartner im Arbeitsschutz</a:t>
            </a:r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251520" y="1397000"/>
          <a:ext cx="8640961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5256585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Unternehmen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solidFill>
                            <a:schemeClr val="bg1"/>
                          </a:solidFill>
                          <a:cs typeface="Arial" charset="0"/>
                        </a:rPr>
                        <a:t>Pflegedienst </a:t>
                      </a:r>
                      <a:r>
                        <a:rPr lang="de-DE" sz="1400" b="0" dirty="0" err="1" smtClean="0">
                          <a:solidFill>
                            <a:schemeClr val="bg1"/>
                          </a:solidFill>
                          <a:cs typeface="Arial" charset="0"/>
                        </a:rPr>
                        <a:t>Babo</a:t>
                      </a:r>
                      <a:r>
                        <a:rPr lang="de-DE" sz="1400" b="0" dirty="0" smtClean="0">
                          <a:solidFill>
                            <a:schemeClr val="bg1"/>
                          </a:solidFill>
                          <a:cs typeface="Arial" charset="0"/>
                        </a:rPr>
                        <a:t> GmbH</a:t>
                      </a:r>
                      <a:r>
                        <a:rPr lang="de-DE" sz="1400" b="0" dirty="0" smtClean="0">
                          <a:solidFill>
                            <a:schemeClr val="lt1"/>
                          </a:solidFill>
                          <a:cs typeface="+mn-cs"/>
                        </a:rPr>
                        <a:t>,</a:t>
                      </a:r>
                      <a:r>
                        <a:rPr lang="de-DE" sz="1400" b="0" baseline="0" dirty="0" smtClean="0">
                          <a:solidFill>
                            <a:schemeClr val="lt1"/>
                          </a:solidFill>
                          <a:cs typeface="+mn-cs"/>
                        </a:rPr>
                        <a:t> </a:t>
                      </a:r>
                      <a:r>
                        <a:rPr lang="de-DE" sz="1400" b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Romain-Rolland-Str. 137, 13089 Berlin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Berufsgenossenschaft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(Versicherung Mitarbeiter/innen)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BGW Berufsgenossenschaft für Gesundheitsdienst und Wohlfahrtspflege, </a:t>
                      </a:r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Mitgliedsnummer</a:t>
                      </a:r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b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Spichernstr</a:t>
                      </a:r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2, 10777 Berlin</a:t>
                      </a:r>
                      <a:b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https://www.bgw-online.de/kontakt</a:t>
                      </a:r>
                      <a:endParaRPr lang="de-DE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Unfallkasse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BGW Berufsgenossenschaft für Gesundheitsdienst und Wohlfahrtspflege, </a:t>
                      </a:r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Betriebsnummer</a:t>
                      </a:r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Unternehmer / Verantwortlicher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Pavel </a:t>
                      </a:r>
                      <a:r>
                        <a:rPr lang="de-DE" sz="1400" dirty="0" err="1" smtClean="0"/>
                        <a:t>Impris</a:t>
                      </a:r>
                      <a:r>
                        <a:rPr lang="de-DE" sz="1400" dirty="0" smtClean="0"/>
                        <a:t>, T: 015772521421, kontakt@pflegebabo.de</a:t>
                      </a:r>
                      <a:endParaRPr lang="de-DE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Fachkraft für Arbeitssicherheit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 smtClean="0"/>
                        <a:t>Doreén</a:t>
                      </a:r>
                      <a:r>
                        <a:rPr lang="de-DE" sz="1400" dirty="0" smtClean="0"/>
                        <a:t> </a:t>
                      </a:r>
                      <a:r>
                        <a:rPr lang="de-DE" sz="1400" dirty="0" err="1" smtClean="0"/>
                        <a:t>Schymura</a:t>
                      </a:r>
                      <a:r>
                        <a:rPr lang="de-DE" sz="1400" dirty="0" smtClean="0"/>
                        <a:t>, T: 01629225581, ds@safeatwork.berlin</a:t>
                      </a:r>
                      <a:endParaRPr lang="de-DE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Betriebsarzt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Dr. med. Elke Häusler, T: 030 4451458,</a:t>
                      </a:r>
                      <a:br>
                        <a:rPr lang="de-DE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400" dirty="0" smtClean="0"/>
                        <a:t>https://www.praxis-elkehaeusler.de/kontakt</a:t>
                      </a:r>
                      <a:endParaRPr lang="de-DE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Ersthelfer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Gesetzliche Grundlagen</a:t>
            </a:r>
          </a:p>
        </p:txBody>
      </p:sp>
      <p:graphicFrame>
        <p:nvGraphicFramePr>
          <p:cNvPr id="6" name="object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6951992"/>
              </p:ext>
            </p:extLst>
          </p:nvPr>
        </p:nvGraphicFramePr>
        <p:xfrm>
          <a:off x="287528" y="1496982"/>
          <a:ext cx="8496944" cy="45285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091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77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713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Sozialgesetzbuch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+mn-lt"/>
                          <a:ea typeface="Arial" charset="0"/>
                          <a:cs typeface="Arial" charset="0"/>
                        </a:rPr>
                        <a:t>VII</a:t>
                      </a:r>
                      <a:endParaRPr sz="1800" dirty="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7237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spc="-10" dirty="0">
                          <a:latin typeface="+mn-lt"/>
                          <a:ea typeface="Arial" charset="0"/>
                          <a:cs typeface="Arial" charset="0"/>
                        </a:rPr>
                        <a:t>Arbeitsschutzgesetz</a:t>
                      </a:r>
                      <a:r>
                        <a:rPr sz="1800" b="1" spc="-40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b="1" dirty="0">
                          <a:latin typeface="+mn-lt"/>
                          <a:ea typeface="Arial" charset="0"/>
                          <a:cs typeface="Arial" charset="0"/>
                        </a:rPr>
                        <a:t>(ArbSchG)</a:t>
                      </a:r>
                      <a:endParaRPr sz="180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1320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spc="-10" dirty="0">
                          <a:latin typeface="+mn-lt"/>
                          <a:ea typeface="Arial" charset="0"/>
                          <a:cs typeface="Arial" charset="0"/>
                        </a:rPr>
                        <a:t>Arbeitssicherheitsgesetz</a:t>
                      </a:r>
                      <a:r>
                        <a:rPr sz="1800" b="1" spc="-20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b="1" dirty="0">
                          <a:latin typeface="+mn-lt"/>
                          <a:ea typeface="Arial" charset="0"/>
                          <a:cs typeface="Arial" charset="0"/>
                        </a:rPr>
                        <a:t>(ArbSichG)</a:t>
                      </a:r>
                      <a:endParaRPr sz="1800" dirty="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79546"/>
                      </a:solidFill>
                      <a:prstDash val="solid"/>
                    </a:lnR>
                    <a:lnT w="6337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16651">
                <a:tc>
                  <a:txBody>
                    <a:bodyPr/>
                    <a:lstStyle/>
                    <a:p>
                      <a:pPr marL="84455" marR="1244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de-DE" sz="1800" spc="-5" dirty="0">
                          <a:latin typeface="+mn-lt"/>
                          <a:ea typeface="Arial" charset="0"/>
                          <a:cs typeface="Arial" charset="0"/>
                        </a:rPr>
                        <a:t>Gesetz zur Maßnahmendurchführung zur Verbesserung der Sicherheit und des Gesundheitsschutzes bei der Arbeit.</a:t>
                      </a:r>
                      <a:endParaRPr sz="1800" dirty="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2080" marR="9334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Gesetz über </a:t>
                      </a:r>
                      <a:r>
                        <a:rPr sz="1800" spc="-10" dirty="0">
                          <a:latin typeface="+mn-lt"/>
                          <a:ea typeface="Arial" charset="0"/>
                          <a:cs typeface="Arial" charset="0"/>
                        </a:rPr>
                        <a:t>Betriebsärzte, 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Sicherheitsingenieure und andere </a:t>
                      </a:r>
                      <a:r>
                        <a:rPr sz="1800" spc="-20" dirty="0">
                          <a:latin typeface="+mn-lt"/>
                          <a:ea typeface="Arial" charset="0"/>
                          <a:cs typeface="Arial" charset="0"/>
                        </a:rPr>
                        <a:t>Fachkräfte 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für</a:t>
                      </a:r>
                      <a:r>
                        <a:rPr sz="1800" spc="-30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Arbeitssicherheit</a:t>
                      </a:r>
                      <a:endParaRPr sz="1800" dirty="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83312">
                <a:tc>
                  <a:txBody>
                    <a:bodyPr/>
                    <a:lstStyle/>
                    <a:p>
                      <a:pPr marL="84455" marR="3860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de-DE" sz="1800" spc="-10" dirty="0">
                          <a:latin typeface="+mn-lt"/>
                          <a:ea typeface="Arial" charset="0"/>
                          <a:cs typeface="Arial" charset="0"/>
                        </a:rPr>
                        <a:t>Beschreibt Maßnahmen zur Verbesserung von Gesundheitsschutz und Sicherheit und enthält grundlegende Vorgaben für den Arbeitsschutz.</a:t>
                      </a:r>
                      <a:endParaRPr sz="1800" dirty="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51117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spc="-10" dirty="0">
                          <a:latin typeface="+mn-lt"/>
                          <a:ea typeface="Arial" charset="0"/>
                          <a:cs typeface="Arial" charset="0"/>
                        </a:rPr>
                        <a:t>Regelt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das </a:t>
                      </a:r>
                      <a:r>
                        <a:rPr sz="1800" spc="-15" dirty="0" err="1">
                          <a:latin typeface="+mn-lt"/>
                          <a:ea typeface="Arial" charset="0"/>
                          <a:cs typeface="Arial" charset="0"/>
                        </a:rPr>
                        <a:t>Wirken</a:t>
                      </a:r>
                      <a:r>
                        <a:rPr sz="1800" spc="-15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sowie die </a:t>
                      </a:r>
                      <a:r>
                        <a:rPr sz="1800" dirty="0">
                          <a:latin typeface="+mn-lt"/>
                          <a:ea typeface="Arial" charset="0"/>
                          <a:cs typeface="Arial" charset="0"/>
                        </a:rPr>
                        <a:t>Aus- und  </a:t>
                      </a:r>
                      <a:r>
                        <a:rPr sz="1800" spc="-10" dirty="0">
                          <a:latin typeface="+mn-lt"/>
                          <a:ea typeface="Arial" charset="0"/>
                          <a:cs typeface="Arial" charset="0"/>
                        </a:rPr>
                        <a:t>Fortbildung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der im </a:t>
                      </a:r>
                      <a:r>
                        <a:rPr sz="1800" dirty="0">
                          <a:latin typeface="+mn-lt"/>
                          <a:ea typeface="Arial" charset="0"/>
                          <a:cs typeface="Arial" charset="0"/>
                        </a:rPr>
                        <a:t>Arbeitsschutz </a:t>
                      </a:r>
                      <a:r>
                        <a:rPr sz="1800" spc="-10" dirty="0" err="1">
                          <a:latin typeface="+mn-lt"/>
                          <a:ea typeface="Arial" charset="0"/>
                          <a:cs typeface="Arial" charset="0"/>
                        </a:rPr>
                        <a:t>tätigen</a:t>
                      </a:r>
                      <a:r>
                        <a:rPr sz="1800" spc="-10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spc="-15" dirty="0" err="1">
                          <a:latin typeface="+mn-lt"/>
                          <a:ea typeface="Arial" charset="0"/>
                          <a:cs typeface="Arial" charset="0"/>
                        </a:rPr>
                        <a:t>Personen</a:t>
                      </a:r>
                      <a:r>
                        <a:rPr sz="1800" spc="-15" dirty="0">
                          <a:latin typeface="+mn-lt"/>
                          <a:ea typeface="Arial" charset="0"/>
                          <a:cs typeface="Arial" charset="0"/>
                        </a:rPr>
                        <a:t>;</a:t>
                      </a:r>
                      <a:endParaRPr sz="1800" dirty="0">
                        <a:latin typeface="+mn-lt"/>
                        <a:ea typeface="Arial" charset="0"/>
                        <a:cs typeface="Arial" charset="0"/>
                      </a:endParaRPr>
                    </a:p>
                    <a:p>
                      <a:pPr marL="132080" marR="97790">
                        <a:lnSpc>
                          <a:spcPct val="100000"/>
                        </a:lnSpc>
                      </a:pPr>
                      <a:r>
                        <a:rPr sz="1800" spc="-10" dirty="0" err="1">
                          <a:latin typeface="+mn-lt"/>
                          <a:ea typeface="Arial" charset="0"/>
                          <a:cs typeface="Arial" charset="0"/>
                        </a:rPr>
                        <a:t>Verbesserung</a:t>
                      </a:r>
                      <a:r>
                        <a:rPr sz="1800" spc="-10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de-DE" sz="1800" dirty="0">
                          <a:latin typeface="+mn-lt"/>
                          <a:ea typeface="Arial" charset="0"/>
                          <a:cs typeface="Arial" charset="0"/>
                        </a:rPr>
                        <a:t>von</a:t>
                      </a:r>
                      <a:r>
                        <a:rPr sz="1800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Arbeitssicherheit in  Betrieben </a:t>
                      </a:r>
                      <a:r>
                        <a:rPr sz="1800" spc="-10" dirty="0">
                          <a:latin typeface="+mn-lt"/>
                          <a:ea typeface="Arial" charset="0"/>
                          <a:cs typeface="Arial" charset="0"/>
                        </a:rPr>
                        <a:t>unter Mithilfe </a:t>
                      </a:r>
                      <a:r>
                        <a:rPr sz="1800" dirty="0">
                          <a:latin typeface="+mn-lt"/>
                          <a:ea typeface="Arial" charset="0"/>
                          <a:cs typeface="Arial" charset="0"/>
                        </a:rPr>
                        <a:t>der </a:t>
                      </a:r>
                      <a:r>
                        <a:rPr lang="de-DE" sz="1800" spc="-25" dirty="0" err="1">
                          <a:latin typeface="+mn-lt"/>
                          <a:ea typeface="Arial" charset="0"/>
                          <a:cs typeface="Arial" charset="0"/>
                        </a:rPr>
                        <a:t>Sifa</a:t>
                      </a:r>
                      <a:r>
                        <a:rPr sz="1800" spc="-25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sz="1800" spc="-5" dirty="0">
                          <a:latin typeface="+mn-lt"/>
                          <a:ea typeface="Arial" charset="0"/>
                          <a:cs typeface="Arial" charset="0"/>
                        </a:rPr>
                        <a:t>und </a:t>
                      </a:r>
                      <a:r>
                        <a:rPr sz="1800" dirty="0">
                          <a:latin typeface="+mn-lt"/>
                          <a:ea typeface="Arial" charset="0"/>
                          <a:cs typeface="Arial" charset="0"/>
                        </a:rPr>
                        <a:t>des</a:t>
                      </a:r>
                      <a:r>
                        <a:rPr sz="1800" spc="55" dirty="0">
                          <a:latin typeface="+mn-lt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de-DE" sz="1800" spc="-5" dirty="0">
                          <a:latin typeface="+mn-lt"/>
                          <a:ea typeface="Arial" charset="0"/>
                          <a:cs typeface="Arial" charset="0"/>
                        </a:rPr>
                        <a:t>Betriebsarztes</a:t>
                      </a:r>
                      <a:endParaRPr sz="1800" dirty="0"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0" marR="0" marT="0" marB="0"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Fußzeilenplatzhalter 3"/>
          <p:cNvSpPr txBox="1">
            <a:spLocks/>
          </p:cNvSpPr>
          <p:nvPr/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Pflegedienst </a:t>
            </a:r>
            <a:r>
              <a:rPr kumimoji="0" lang="de-DE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Babo</a:t>
            </a:r>
            <a:r>
              <a:rPr kumimoji="0" lang="de-DE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Unterweisung</a:t>
            </a:r>
            <a:endParaRPr kumimoji="0" lang="de-DE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7906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235" algn="l"/>
              </a:tabLst>
            </a:pPr>
            <a:r>
              <a:rPr lang="de-DE" sz="1800" spc="-10" dirty="0">
                <a:ea typeface="Arial" charset="0"/>
                <a:cs typeface="Arial" charset="0"/>
              </a:rPr>
              <a:t>Gefährdungen </a:t>
            </a:r>
            <a:r>
              <a:rPr lang="de-DE" sz="1800" spc="-5" dirty="0">
                <a:ea typeface="Arial" charset="0"/>
                <a:cs typeface="Arial" charset="0"/>
              </a:rPr>
              <a:t>für Leben </a:t>
            </a:r>
            <a:r>
              <a:rPr lang="de-DE" sz="1800" dirty="0">
                <a:ea typeface="Arial" charset="0"/>
                <a:cs typeface="Arial" charset="0"/>
              </a:rPr>
              <a:t>und</a:t>
            </a:r>
            <a:r>
              <a:rPr lang="de-DE" sz="1800" spc="-40" dirty="0">
                <a:ea typeface="Arial" charset="0"/>
                <a:cs typeface="Arial" charset="0"/>
              </a:rPr>
              <a:t> </a:t>
            </a:r>
            <a:r>
              <a:rPr lang="de-DE" sz="1800" spc="-5" dirty="0">
                <a:ea typeface="Arial" charset="0"/>
                <a:cs typeface="Arial" charset="0"/>
              </a:rPr>
              <a:t>Gesundheit vermeiden und verringern</a:t>
            </a: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235" algn="l"/>
              </a:tabLst>
            </a:pPr>
            <a:r>
              <a:rPr lang="de-DE" sz="1800" spc="-5" dirty="0">
                <a:ea typeface="Arial" charset="0"/>
                <a:cs typeface="Arial" charset="0"/>
              </a:rPr>
              <a:t>Arbeitsplätze sicherheitsgerecht gestalten</a:t>
            </a:r>
            <a:endParaRPr lang="de-DE" sz="1800" dirty="0">
              <a:ea typeface="Arial" charset="0"/>
              <a:cs typeface="Arial" charset="0"/>
            </a:endParaRP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870" algn="l"/>
              </a:tabLst>
            </a:pPr>
            <a:r>
              <a:rPr lang="de-DE" sz="1800" spc="-10" dirty="0">
                <a:ea typeface="Arial" charset="0"/>
                <a:cs typeface="Arial" charset="0"/>
              </a:rPr>
              <a:t>Erforderliche</a:t>
            </a:r>
            <a:r>
              <a:rPr lang="de-DE" sz="1800" spc="5" dirty="0">
                <a:ea typeface="Arial" charset="0"/>
                <a:cs typeface="Arial" charset="0"/>
              </a:rPr>
              <a:t> </a:t>
            </a:r>
            <a:r>
              <a:rPr lang="de-DE" sz="1800" spc="-10" dirty="0">
                <a:ea typeface="Arial" charset="0"/>
                <a:cs typeface="Arial" charset="0"/>
              </a:rPr>
              <a:t>Mittel zur Verfügung stellen</a:t>
            </a: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870" algn="l"/>
              </a:tabLst>
            </a:pPr>
            <a:r>
              <a:rPr lang="de-DE" sz="1800" spc="-5" dirty="0">
                <a:ea typeface="Arial" charset="0"/>
                <a:cs typeface="Arial" charset="0"/>
              </a:rPr>
              <a:t>Gefährdungsbeurteilungen</a:t>
            </a:r>
            <a:r>
              <a:rPr lang="de-DE" sz="1800" spc="-90" dirty="0">
                <a:ea typeface="Arial" charset="0"/>
                <a:cs typeface="Arial" charset="0"/>
              </a:rPr>
              <a:t> </a:t>
            </a:r>
            <a:r>
              <a:rPr lang="de-DE" sz="1800" dirty="0">
                <a:ea typeface="Arial" charset="0"/>
                <a:cs typeface="Arial" charset="0"/>
              </a:rPr>
              <a:t>(</a:t>
            </a:r>
            <a:r>
              <a:rPr lang="de-DE" sz="1800" dirty="0" err="1">
                <a:ea typeface="Arial" charset="0"/>
                <a:cs typeface="Arial" charset="0"/>
              </a:rPr>
              <a:t>ArbSchG</a:t>
            </a:r>
            <a:r>
              <a:rPr lang="de-DE" sz="1800" dirty="0">
                <a:ea typeface="Arial" charset="0"/>
                <a:cs typeface="Arial" charset="0"/>
              </a:rPr>
              <a:t>) durchführen</a:t>
            </a: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870" algn="l"/>
              </a:tabLst>
            </a:pPr>
            <a:r>
              <a:rPr lang="de-DE" sz="1800" spc="-10" dirty="0">
                <a:ea typeface="Arial" charset="0"/>
                <a:cs typeface="Arial" charset="0"/>
              </a:rPr>
              <a:t>Kommunikation </a:t>
            </a:r>
            <a:r>
              <a:rPr lang="de-DE" sz="1800" spc="-5" dirty="0">
                <a:ea typeface="Arial" charset="0"/>
                <a:cs typeface="Arial" charset="0"/>
              </a:rPr>
              <a:t>mit der</a:t>
            </a:r>
            <a:r>
              <a:rPr lang="de-DE" sz="1800" spc="5" dirty="0">
                <a:ea typeface="Arial" charset="0"/>
                <a:cs typeface="Arial" charset="0"/>
              </a:rPr>
              <a:t> </a:t>
            </a:r>
            <a:r>
              <a:rPr lang="de-DE" sz="1800" spc="-5" dirty="0">
                <a:ea typeface="Arial" charset="0"/>
                <a:cs typeface="Arial" charset="0"/>
              </a:rPr>
              <a:t>Berufsgenossenschaft</a:t>
            </a: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870" algn="l"/>
              </a:tabLst>
            </a:pPr>
            <a:r>
              <a:rPr lang="de-DE" sz="1800" spc="-5" dirty="0">
                <a:ea typeface="Arial" charset="0"/>
                <a:cs typeface="Arial" charset="0"/>
              </a:rPr>
              <a:t>Alle Beschäftigten (DGUV-Vorschrift 1</a:t>
            </a:r>
            <a:r>
              <a:rPr lang="de-DE" sz="1800" dirty="0">
                <a:ea typeface="Arial" charset="0"/>
                <a:cs typeface="Arial" charset="0"/>
              </a:rPr>
              <a:t>) müssen unterwiesen </a:t>
            </a:r>
            <a:r>
              <a:rPr lang="de-DE" sz="1800" dirty="0" smtClean="0">
                <a:ea typeface="Arial" charset="0"/>
                <a:cs typeface="Arial" charset="0"/>
              </a:rPr>
              <a:t>werden</a:t>
            </a:r>
          </a:p>
          <a:p>
            <a:pPr marL="298450" indent="-285750">
              <a:spcAft>
                <a:spcPts val="600"/>
              </a:spcAft>
              <a:buFont typeface="Arial" charset="0"/>
              <a:buChar char="•"/>
              <a:tabLst>
                <a:tab pos="356870" algn="l"/>
              </a:tabLst>
            </a:pPr>
            <a:r>
              <a:rPr lang="de-DE" sz="1800" spc="-5" dirty="0" smtClean="0">
                <a:ea typeface="Arial" charset="0"/>
                <a:cs typeface="Arial" charset="0"/>
              </a:rPr>
              <a:t>Alle Beschäftigten können die Unfallverhütungsvorschriften und aushangpflichtigen Gesetze einsehen</a:t>
            </a:r>
            <a:endParaRPr lang="de-DE" sz="1800" dirty="0">
              <a:ea typeface="Arial" charset="0"/>
              <a:cs typeface="Arial" charset="0"/>
            </a:endParaRPr>
          </a:p>
          <a:p>
            <a:pPr>
              <a:buNone/>
            </a:pPr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Pflichten des Arbeitgebers gegenüber dem Arbeitnehmer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5129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235" algn="l"/>
              </a:tabLst>
            </a:pPr>
            <a:r>
              <a:rPr lang="de-DE" sz="1800" spc="-10" dirty="0">
                <a:ea typeface="Arial" charset="0"/>
                <a:cs typeface="Arial" charset="0"/>
              </a:rPr>
              <a:t>Alle Mitarbeiter haben eine Mitwirkungspflicht im Arbeitsschutz</a:t>
            </a:r>
            <a:endParaRPr lang="de-DE" sz="1800" spc="-5" dirty="0">
              <a:ea typeface="Arial" charset="0"/>
              <a:cs typeface="Arial" charset="0"/>
            </a:endParaRP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235" algn="l"/>
              </a:tabLst>
            </a:pPr>
            <a:r>
              <a:rPr lang="de-DE" sz="1800" spc="-5" dirty="0">
                <a:ea typeface="Arial" charset="0"/>
                <a:cs typeface="Arial" charset="0"/>
              </a:rPr>
              <a:t>Unterstützung bei allen Vorkehrungen zum Schutz der Sicherheit und der Gesundheit</a:t>
            </a:r>
            <a:endParaRPr lang="de-DE" sz="1800" dirty="0">
              <a:ea typeface="Arial" charset="0"/>
              <a:cs typeface="Arial" charset="0"/>
            </a:endParaRP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235" algn="l"/>
              </a:tabLst>
            </a:pPr>
            <a:r>
              <a:rPr lang="de-DE" sz="1800" spc="-5" dirty="0">
                <a:ea typeface="Arial" charset="0"/>
                <a:cs typeface="Arial" charset="0"/>
              </a:rPr>
              <a:t>Meldung von defekten Schutzsystemen, Geräten, Maschinen etc.</a:t>
            </a: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870" algn="l"/>
              </a:tabLst>
            </a:pPr>
            <a:r>
              <a:rPr lang="de-DE" sz="1800" spc="-5" dirty="0">
                <a:ea typeface="Arial" charset="0"/>
                <a:cs typeface="Arial" charset="0"/>
              </a:rPr>
              <a:t>Teilnahme an Unterweisungen</a:t>
            </a:r>
          </a:p>
          <a:p>
            <a:pPr marL="298450" indent="-285750">
              <a:lnSpc>
                <a:spcPct val="100000"/>
              </a:lnSpc>
              <a:spcAft>
                <a:spcPts val="600"/>
              </a:spcAft>
              <a:buFont typeface="Arial" charset="0"/>
              <a:buChar char="•"/>
              <a:tabLst>
                <a:tab pos="356870" algn="l"/>
              </a:tabLst>
            </a:pPr>
            <a:r>
              <a:rPr lang="de-DE" sz="1800" spc="-5" dirty="0">
                <a:ea typeface="Arial" charset="0"/>
                <a:cs typeface="Arial" charset="0"/>
              </a:rPr>
              <a:t>sich an die Anweisungen des Arbeitgebers zum Arbeits- und Gesundheitsschutzes halten </a:t>
            </a:r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Pflichten der Arbeitnehmer gegenüber dem Arbeitgeber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9162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1800" b="1" dirty="0">
                <a:ea typeface="Arial" charset="0"/>
                <a:cs typeface="Arial" charset="0"/>
              </a:rPr>
              <a:t>Jeder ist verpflichtet, Erste Hilfe zu leisten!</a:t>
            </a:r>
          </a:p>
          <a:p>
            <a:pPr marL="0" indent="0">
              <a:buNone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de-DE" sz="1800" dirty="0">
                <a:ea typeface="Arial" charset="0"/>
                <a:cs typeface="Arial" charset="0"/>
              </a:rPr>
              <a:t>Folgendes muss man wissen:</a:t>
            </a:r>
          </a:p>
          <a:p>
            <a:pPr marL="0" indent="0">
              <a:buNone/>
            </a:pPr>
            <a:endParaRPr lang="de-DE" sz="1000" dirty="0">
              <a:ea typeface="Arial" charset="0"/>
              <a:cs typeface="Arial" charset="0"/>
            </a:endParaRPr>
          </a:p>
          <a:p>
            <a:pPr lvl="1"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Wer ist Ersthelfer in dem Tätigkeitsbereich?</a:t>
            </a:r>
          </a:p>
          <a:p>
            <a:pPr lvl="1"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Wo befindet sich der Verbandkasten, das </a:t>
            </a:r>
            <a:br>
              <a:rPr lang="de-DE" sz="1800" dirty="0">
                <a:ea typeface="Arial" charset="0"/>
                <a:cs typeface="Arial" charset="0"/>
              </a:rPr>
            </a:br>
            <a:r>
              <a:rPr lang="de-DE" sz="1800" dirty="0">
                <a:ea typeface="Arial" charset="0"/>
                <a:cs typeface="Arial" charset="0"/>
              </a:rPr>
              <a:t>Verbandbuch und das nächste Telefon?</a:t>
            </a:r>
            <a:endParaRPr lang="de-DE" dirty="0"/>
          </a:p>
          <a:p>
            <a:pPr marL="0" indent="0">
              <a:buNone/>
            </a:pPr>
            <a:r>
              <a:rPr lang="de-DE" sz="1800" dirty="0">
                <a:ea typeface="Arial" charset="0"/>
                <a:cs typeface="Arial" charset="0"/>
              </a:rPr>
              <a:t>Die Notrufnummer lautet: </a:t>
            </a:r>
          </a:p>
          <a:p>
            <a:pPr marL="0" indent="0">
              <a:buNone/>
            </a:pPr>
            <a:r>
              <a:rPr lang="de-DE" sz="1800" b="1" dirty="0">
                <a:ea typeface="Arial" charset="0"/>
                <a:cs typeface="Arial" charset="0"/>
              </a:rPr>
              <a:t>	</a:t>
            </a:r>
            <a:r>
              <a:rPr lang="de-DE" sz="1800" b="1" dirty="0">
                <a:solidFill>
                  <a:srgbClr val="FF0000"/>
                </a:solidFill>
                <a:ea typeface="Arial" charset="0"/>
                <a:cs typeface="Arial" charset="0"/>
              </a:rPr>
              <a:t>112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 Hilfe</a:t>
            </a: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90590"/>
            <a:ext cx="3371981" cy="5140720"/>
          </a:xfrm>
          <a:prstGeom prst="rect">
            <a:avLst/>
          </a:prstGeom>
        </p:spPr>
      </p:pic>
      <p:sp>
        <p:nvSpPr>
          <p:cNvPr id="6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7182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Wo ist es passiert?</a:t>
            </a:r>
          </a:p>
          <a:p>
            <a:pPr marL="285750" indent="-285750"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Was ist geschehen?</a:t>
            </a:r>
          </a:p>
          <a:p>
            <a:pPr marL="285750" indent="-285750"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Wie viele Betroffene?</a:t>
            </a:r>
          </a:p>
          <a:p>
            <a:pPr marL="285750" indent="-285750"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Welche Verletzungen liegen vor?</a:t>
            </a:r>
          </a:p>
          <a:p>
            <a:pPr marL="285750" indent="-285750">
              <a:buFont typeface="Arial" charset="0"/>
              <a:buChar char="•"/>
            </a:pPr>
            <a:r>
              <a:rPr lang="de-DE" sz="1800" dirty="0">
                <a:ea typeface="Arial" charset="0"/>
                <a:cs typeface="Arial" charset="0"/>
              </a:rPr>
              <a:t>Außerdem: warten auf Rückfragen.</a:t>
            </a:r>
          </a:p>
          <a:p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de-DE" sz="1800" dirty="0">
                <a:ea typeface="Arial" charset="0"/>
                <a:cs typeface="Arial" charset="0"/>
              </a:rPr>
              <a:t>Beim Notruf ist es wichtig, so lange am Telefon zu bleiben,</a:t>
            </a:r>
          </a:p>
          <a:p>
            <a:pPr marL="0" indent="0">
              <a:buNone/>
            </a:pPr>
            <a:r>
              <a:rPr lang="de-DE" sz="1800" dirty="0">
                <a:ea typeface="Arial" charset="0"/>
                <a:cs typeface="Arial" charset="0"/>
              </a:rPr>
              <a:t>bis das Gegenüber sagt: „Sie können jetzt auflegen.“ 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Welche Informationen muss ein Notruf enthalten?</a:t>
            </a:r>
          </a:p>
        </p:txBody>
      </p:sp>
      <p:sp>
        <p:nvSpPr>
          <p:cNvPr id="8" name="object 5"/>
          <p:cNvSpPr/>
          <p:nvPr/>
        </p:nvSpPr>
        <p:spPr>
          <a:xfrm>
            <a:off x="6660232" y="1196752"/>
            <a:ext cx="2376297" cy="5242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98818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937" y="3068960"/>
            <a:ext cx="4094062" cy="2303108"/>
          </a:xfrm>
          <a:prstGeom prst="rect">
            <a:avLst/>
          </a:prstGeom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Den Verbandkasten regelmäßig auf Vollständigkeit kontrollieren. Hier ist auch darauf zu achten, dass das Haltbarkeitsdatum bei den Verbänden etc. nicht abgelaufen ist. </a:t>
            </a:r>
            <a:r>
              <a:rPr lang="de-DE" sz="1800" dirty="0">
                <a:ea typeface="Arial" charset="0"/>
                <a:cs typeface="Arial" charset="0"/>
              </a:rPr>
              <a:t>Jeden Unfall dem Vorgesetzten oder dessen Stellvertreter </a:t>
            </a:r>
            <a:r>
              <a:rPr lang="de-DE" sz="1800" b="1" dirty="0">
                <a:ea typeface="Arial" charset="0"/>
                <a:cs typeface="Arial" charset="0"/>
              </a:rPr>
              <a:t>unverzüglich melden</a:t>
            </a:r>
            <a:r>
              <a:rPr lang="de-DE" sz="1800" dirty="0">
                <a:ea typeface="Arial" charset="0"/>
                <a:cs typeface="Arial" charset="0"/>
              </a:rPr>
              <a:t>.</a:t>
            </a:r>
            <a:endParaRPr lang="de-DE" altLang="de-DE" sz="1800" dirty="0">
              <a:ea typeface="Arial" charset="0"/>
              <a:cs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Verbandkasten </a:t>
            </a:r>
            <a:r>
              <a:rPr lang="mr-IN" dirty="0"/>
              <a:t>–</a:t>
            </a:r>
            <a:r>
              <a:rPr lang="de-DE" dirty="0"/>
              <a:t> was muss man beachten?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3E2A4648-2006-4914-9D66-B1CB681F4F10}"/>
              </a:ext>
            </a:extLst>
          </p:cNvPr>
          <p:cNvSpPr/>
          <p:nvPr/>
        </p:nvSpPr>
        <p:spPr>
          <a:xfrm>
            <a:off x="5580112" y="5242936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© Fotolia - 84797655 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42037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de-DE" sz="1800" dirty="0" smtClean="0"/>
              <a:t>Versicherungsfälle sind: Arbeitsunfall, Wegeunfall und Berufskrankheit.</a:t>
            </a:r>
          </a:p>
          <a:p>
            <a:pPr>
              <a:buFont typeface="Arial" charset="0"/>
              <a:buChar char="•"/>
            </a:pPr>
            <a:r>
              <a:rPr lang="de-DE" sz="1800" dirty="0" smtClean="0">
                <a:ea typeface="Arial" charset="0"/>
                <a:cs typeface="Arial" charset="0"/>
              </a:rPr>
              <a:t>Jeden Unfall dem Vorgesetzten oder dessen Stellvertreter </a:t>
            </a:r>
            <a:r>
              <a:rPr lang="de-DE" sz="1800" b="1" dirty="0" smtClean="0">
                <a:ea typeface="Arial" charset="0"/>
                <a:cs typeface="Arial" charset="0"/>
              </a:rPr>
              <a:t>unverzüglich melden</a:t>
            </a:r>
            <a:r>
              <a:rPr lang="de-DE" sz="1800" dirty="0" smtClean="0">
                <a:ea typeface="Arial" charset="0"/>
                <a:cs typeface="Arial" charset="0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de-DE" sz="1800" dirty="0" smtClean="0"/>
              <a:t>Jeder Unfall von Mitarbeitern muss im Unfallbuch dokumentiert werden.</a:t>
            </a:r>
          </a:p>
          <a:p>
            <a:pPr>
              <a:buFont typeface="Arial" charset="0"/>
              <a:buChar char="•"/>
            </a:pPr>
            <a:r>
              <a:rPr lang="de-DE" sz="1800" dirty="0" smtClean="0"/>
              <a:t>Bei (Bagatell-) Verletzungen wird vom Ersthelfer adäquate Hilfe geleistet.</a:t>
            </a:r>
          </a:p>
          <a:p>
            <a:pPr>
              <a:buFont typeface="Arial" charset="0"/>
              <a:buChar char="•"/>
            </a:pPr>
            <a:r>
              <a:rPr lang="de-DE" sz="1800" dirty="0" smtClean="0"/>
              <a:t>Wenn aufgrund einer Verletzung mit Arbeitsunfähigkeit zu rechnen ist, muss eine Vorstellung beim Durchgangsarzt erfolgen, der am nächsten erreichbar ist. Die Wahl des Durchgangsarztes ist dem Verletzten freigestellt. </a:t>
            </a:r>
          </a:p>
          <a:p>
            <a:pPr>
              <a:buFont typeface="Arial" charset="0"/>
              <a:buChar char="•"/>
            </a:pPr>
            <a:r>
              <a:rPr lang="de-DE" sz="1800" dirty="0" smtClean="0"/>
              <a:t>Arbeits- und Wegeunfälle, die zu mehr als drei Ausfalltagen führen, müssen der Berufsgenossenschaft gemeldet werden. </a:t>
            </a:r>
          </a:p>
          <a:p>
            <a:pPr>
              <a:buFont typeface="Arial" charset="0"/>
              <a:buChar char="•"/>
            </a:pPr>
            <a:r>
              <a:rPr lang="de-DE" sz="1800" dirty="0" smtClean="0"/>
              <a:t>Bei schweren Verletzungen hat ein sofortiger und schonender Transport möglichst unter Einschaltung des Rettungsdienstes in eine Rettungsstelle zu erfolgen: Ruhe bewahren, Sofortmaßnahmen einleiten, Notruf (112) absetzen und Erste Hilfe leisten.</a:t>
            </a:r>
          </a:p>
          <a:p>
            <a:pPr>
              <a:buFont typeface="Arial" charset="0"/>
              <a:buChar char="•"/>
            </a:pPr>
            <a:endParaRPr lang="de-DE" altLang="de-DE" sz="1800" dirty="0">
              <a:ea typeface="Arial" charset="0"/>
              <a:cs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Arbeits- oder Wegeunfälle (</a:t>
            </a:r>
            <a:r>
              <a:rPr lang="de-DE" dirty="0" err="1" smtClean="0"/>
              <a:t>AoWU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3E2A4648-2006-4914-9D66-B1CB681F4F10}"/>
              </a:ext>
            </a:extLst>
          </p:cNvPr>
          <p:cNvSpPr/>
          <p:nvPr/>
        </p:nvSpPr>
        <p:spPr>
          <a:xfrm>
            <a:off x="5580112" y="5242936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© Fotolia - 84797655 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10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42037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341971"/>
            <a:ext cx="8135937" cy="4508500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1800" dirty="0">
                <a:ea typeface="Arial" charset="0"/>
                <a:cs typeface="Arial" charset="0"/>
              </a:rPr>
              <a:t>Ein Brand entsteht durch die Zusammenwirkung von Sauerstoff, brennbaren Stoffen und Zündquellen.</a:t>
            </a:r>
          </a:p>
          <a:p>
            <a:pPr marL="0" indent="0">
              <a:buNone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entsteht ein Brand?</a:t>
            </a:r>
          </a:p>
        </p:txBody>
      </p:sp>
      <p:graphicFrame>
        <p:nvGraphicFramePr>
          <p:cNvPr id="3" name="Diagramm 2">
            <a:extLst>
              <a:ext uri="{FF2B5EF4-FFF2-40B4-BE49-F238E27FC236}">
                <a16:creationId xmlns="" xmlns:a16="http://schemas.microsoft.com/office/drawing/2014/main" id="{80349B8E-FDBC-42C3-AB46-7BAEDFBB220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825188400"/>
              </p:ext>
            </p:extLst>
          </p:nvPr>
        </p:nvGraphicFramePr>
        <p:xfrm>
          <a:off x="559562" y="2348880"/>
          <a:ext cx="7756854" cy="311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fik 5" descr="Lagerfeuer">
            <a:extLst>
              <a:ext uri="{FF2B5EF4-FFF2-40B4-BE49-F238E27FC236}">
                <a16:creationId xmlns="" xmlns:a16="http://schemas.microsoft.com/office/drawing/2014/main" id="{C2B2D6EE-7C23-4843-945B-05F2B67D4C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5856" y="4581128"/>
            <a:ext cx="457200" cy="457200"/>
          </a:xfrm>
          <a:prstGeom prst="rect">
            <a:avLst/>
          </a:prstGeom>
        </p:spPr>
      </p:pic>
      <p:sp>
        <p:nvSpPr>
          <p:cNvPr id="8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7067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341971"/>
            <a:ext cx="8135937" cy="45085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Ruhe bewahren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Brand melden             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Sich an einen sicheren Ort begeben 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Kollegen und andere Mitarbeiter warnen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Hilfesuchende mitnehmen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Türen und Fenster schließen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Fluchtweg folgen 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Treppen statt Aufzug nutzen</a:t>
            </a:r>
          </a:p>
          <a:p>
            <a:pPr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Zum Sammelpunkt gehen</a:t>
            </a:r>
          </a:p>
          <a:p>
            <a:pPr>
              <a:buFont typeface="Arial" charset="0"/>
              <a:buChar char="•"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r>
              <a:rPr lang="de-DE" sz="1800" dirty="0">
                <a:solidFill>
                  <a:srgbClr val="FF0000"/>
                </a:solidFill>
                <a:ea typeface="Arial" charset="0"/>
                <a:cs typeface="Arial" charset="0"/>
              </a:rPr>
              <a:t>Eigensicherung hat immer Vorrang!</a:t>
            </a:r>
          </a:p>
          <a:p>
            <a:pPr marL="0" indent="0">
              <a:buNone/>
            </a:pPr>
            <a:r>
              <a:rPr lang="de-DE" altLang="de-DE" sz="1800" dirty="0">
                <a:solidFill>
                  <a:srgbClr val="FF0000"/>
                </a:solidFill>
                <a:ea typeface="Arial" charset="0"/>
                <a:cs typeface="Arial" charset="0"/>
              </a:rPr>
              <a:t>Personenschutz vor Sachschutz!</a:t>
            </a:r>
          </a:p>
          <a:p>
            <a:pPr marL="0" indent="0">
              <a:buNone/>
              <a:defRPr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Verhalten im Brandfall</a:t>
            </a: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732295"/>
            <a:ext cx="2591777" cy="1727851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BC9FA434-6E5F-4EF7-8A1B-50DBC4C384EB}"/>
              </a:ext>
            </a:extLst>
          </p:cNvPr>
          <p:cNvSpPr/>
          <p:nvPr/>
        </p:nvSpPr>
        <p:spPr>
          <a:xfrm>
            <a:off x="6713833" y="4442242"/>
            <a:ext cx="11400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© Fotolia - 141158707 </a:t>
            </a:r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1471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341971"/>
            <a:ext cx="8135937" cy="4508500"/>
          </a:xfrm>
        </p:spPr>
        <p:txBody>
          <a:bodyPr/>
          <a:lstStyle/>
          <a:p>
            <a:pPr marL="0" indent="0">
              <a:spcBef>
                <a:spcPct val="20000"/>
              </a:spcBef>
              <a:buNone/>
            </a:pPr>
            <a:endParaRPr lang="de-DE" altLang="de-DE" sz="1800" noProof="1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altLang="de-DE" sz="1800" noProof="1">
                <a:ea typeface="Arial" charset="0"/>
                <a:cs typeface="Arial" charset="0"/>
              </a:rPr>
              <a:t>Feuerbekämpfung erfolgt in Windrichtung</a:t>
            </a:r>
            <a:endParaRPr lang="de-DE" altLang="de-DE" sz="1800" dirty="0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de-DE" altLang="de-DE" sz="1200" dirty="0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altLang="de-DE" sz="1800" noProof="1">
                <a:ea typeface="Arial" charset="0"/>
                <a:cs typeface="Arial" charset="0"/>
              </a:rPr>
              <a:t>Bei Flächenbränden beginnt man vorn mit dem Löschen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de-DE" altLang="de-DE" sz="1200" dirty="0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altLang="de-DE" sz="1800" noProof="1">
                <a:ea typeface="Arial" charset="0"/>
                <a:cs typeface="Arial" charset="0"/>
              </a:rPr>
              <a:t>Bei Tropf- und Fließbränden löscht man von oben nach unten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de-DE" altLang="de-DE" sz="1200" noProof="1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Wandbrände von unten nach oben löschen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de-DE" altLang="de-DE" sz="1200" noProof="1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altLang="de-DE" sz="1800" noProof="1">
                <a:ea typeface="Arial" charset="0"/>
                <a:cs typeface="Arial" charset="0"/>
              </a:rPr>
              <a:t>Gleichzeitiger Einsatz angemessener Anzahl von Löschern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de-DE" altLang="de-DE" sz="1200" dirty="0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Brandherd weiter beobachten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de-DE" altLang="de-DE" sz="1200" dirty="0">
              <a:ea typeface="Arial" charset="0"/>
              <a:cs typeface="Arial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Nach Gebrauch Feuerlöscher neu auffüllen</a:t>
            </a:r>
            <a:endParaRPr lang="de-DE" altLang="de-DE" sz="1800" noProof="1"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de-DE" altLang="de-DE" sz="18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Richtiger Umgang mit Feuerlöschgeräten</a:t>
            </a: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892" y="1268760"/>
            <a:ext cx="2517697" cy="4581711"/>
          </a:xfrm>
          <a:prstGeom prst="rect">
            <a:avLst/>
          </a:prstGeom>
        </p:spPr>
      </p:pic>
      <p:sp>
        <p:nvSpPr>
          <p:cNvPr id="6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59256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0" y="1341971"/>
            <a:ext cx="8135937" cy="4508500"/>
          </a:xfrm>
        </p:spPr>
        <p:txBody>
          <a:bodyPr/>
          <a:lstStyle/>
          <a:p>
            <a:pPr marL="0" indent="0">
              <a:spcBef>
                <a:spcPct val="20000"/>
              </a:spcBef>
              <a:buNone/>
            </a:pPr>
            <a:endParaRPr lang="de-DE" altLang="de-DE" sz="1800" noProof="1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noProof="1">
                <a:ea typeface="Arial" charset="0"/>
                <a:cs typeface="Arial" charset="0"/>
              </a:rPr>
              <a:t>Türen in Fluchtwegen und Notausgängen während der Betriebszeit dürfen </a:t>
            </a:r>
            <a:br>
              <a:rPr lang="de-DE" altLang="de-DE" sz="1800" noProof="1">
                <a:ea typeface="Arial" charset="0"/>
                <a:cs typeface="Arial" charset="0"/>
              </a:rPr>
            </a:br>
            <a:r>
              <a:rPr lang="de-DE" altLang="de-DE" sz="1800" noProof="1">
                <a:ea typeface="Arial" charset="0"/>
                <a:cs typeface="Arial" charset="0"/>
              </a:rPr>
              <a:t>nicht versch</a:t>
            </a:r>
            <a:r>
              <a:rPr lang="de-DE" altLang="de-DE" sz="1800" dirty="0" err="1">
                <a:ea typeface="Arial" charset="0"/>
                <a:cs typeface="Arial" charset="0"/>
              </a:rPr>
              <a:t>lossen</a:t>
            </a:r>
            <a:r>
              <a:rPr lang="de-DE" altLang="de-DE" sz="1800" dirty="0">
                <a:ea typeface="Arial" charset="0"/>
                <a:cs typeface="Arial" charset="0"/>
              </a:rPr>
              <a:t> werden.</a:t>
            </a:r>
            <a:r>
              <a:rPr lang="de-DE" altLang="de-DE" sz="1800" noProof="1">
                <a:ea typeface="Arial" charset="0"/>
                <a:cs typeface="Arial" charset="0"/>
              </a:rPr>
              <a:t> </a:t>
            </a:r>
            <a:endParaRPr lang="de-DE" altLang="de-DE" sz="1800" dirty="0">
              <a:ea typeface="Arial" charset="0"/>
              <a:cs typeface="Arial" charset="0"/>
            </a:endParaRPr>
          </a:p>
          <a:p>
            <a:pPr marL="285750" indent="-285750"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dirty="0">
                <a:ea typeface="Arial" charset="0"/>
                <a:cs typeface="Arial" charset="0"/>
              </a:rPr>
              <a:t>N</a:t>
            </a:r>
            <a:r>
              <a:rPr lang="de-DE" altLang="de-DE" sz="1800" noProof="1">
                <a:ea typeface="Arial" charset="0"/>
                <a:cs typeface="Arial" charset="0"/>
              </a:rPr>
              <a:t>otausgänge müssen jederzeit freigeräumt lassen.</a:t>
            </a:r>
            <a:endParaRPr lang="de-DE" altLang="de-DE" sz="1800" dirty="0">
              <a:ea typeface="Arial" charset="0"/>
              <a:cs typeface="Arial" charset="0"/>
            </a:endParaRPr>
          </a:p>
          <a:p>
            <a:pPr marL="285750" indent="-285750"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noProof="1">
                <a:ea typeface="Arial" charset="0"/>
                <a:cs typeface="Arial" charset="0"/>
              </a:rPr>
              <a:t>Sicherheitsschilder müssen jederzeit klar erkennbar sein.</a:t>
            </a:r>
          </a:p>
          <a:p>
            <a:pPr>
              <a:buFont typeface="Arial" charset="0"/>
              <a:buChar char="•"/>
              <a:defRPr/>
            </a:pPr>
            <a:endParaRPr lang="de-DE" altLang="de-DE" sz="18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Flucht- und Rettungswege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564" y="3596221"/>
            <a:ext cx="3970808" cy="298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17961" dir="2700000" algn="ctr" rotWithShape="0">
                    <a:srgbClr val="708688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1164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Kennzeichnungen im Unternehmen </a:t>
            </a: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800"/>
            <a:ext cx="1368152" cy="1370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17961" dir="2700000" algn="ctr" rotWithShape="0">
                    <a:srgbClr val="708688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58428"/>
            <a:ext cx="1944216" cy="146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17961" dir="2700000" algn="ctr" rotWithShape="0">
                    <a:srgbClr val="708688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21423"/>
            <a:ext cx="1368152" cy="1370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17961" dir="2700000" algn="ctr" rotWithShape="0">
                    <a:srgbClr val="708688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7" name="Textfeld 16"/>
          <p:cNvSpPr txBox="1"/>
          <p:nvPr/>
        </p:nvSpPr>
        <p:spPr>
          <a:xfrm>
            <a:off x="2051720" y="2113801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Feuerlöscher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2064850" y="3630512"/>
            <a:ext cx="1409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Brandmelder</a:t>
            </a:r>
          </a:p>
        </p:txBody>
      </p:sp>
      <p:pic>
        <p:nvPicPr>
          <p:cNvPr id="19" name="Bild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8" y="1628800"/>
            <a:ext cx="1436485" cy="1370568"/>
          </a:xfrm>
          <a:prstGeom prst="rect">
            <a:avLst/>
          </a:prstGeom>
        </p:spPr>
      </p:pic>
      <p:pic>
        <p:nvPicPr>
          <p:cNvPr id="20" name="Bild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08" y="3147748"/>
            <a:ext cx="1475485" cy="1448948"/>
          </a:xfrm>
          <a:prstGeom prst="rect">
            <a:avLst/>
          </a:prstGeom>
        </p:spPr>
      </p:pic>
      <p:pic>
        <p:nvPicPr>
          <p:cNvPr id="21" name="Bild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8" y="4752717"/>
            <a:ext cx="1436485" cy="1436485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2051720" y="5222784"/>
            <a:ext cx="1994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Brandmeldetelefon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668699" y="2113801"/>
            <a:ext cx="143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Sammelstelle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6668699" y="3630512"/>
            <a:ext cx="1399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accent1"/>
                </a:solidFill>
              </a:rPr>
              <a:t>Rettungsweg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6668699" y="5222784"/>
            <a:ext cx="1133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Erste Hilfe</a:t>
            </a:r>
          </a:p>
        </p:txBody>
      </p:sp>
      <p:sp>
        <p:nvSpPr>
          <p:cNvPr id="27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2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14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5019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187" t="48707"/>
          <a:stretch/>
        </p:blipFill>
        <p:spPr bwMode="auto">
          <a:xfrm>
            <a:off x="5004048" y="2337875"/>
            <a:ext cx="3865910" cy="397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Bildschirmarbeitsplatz</a:t>
            </a:r>
          </a:p>
        </p:txBody>
      </p:sp>
      <p:sp>
        <p:nvSpPr>
          <p:cNvPr id="26" name="Inhaltsplatzhalter 1"/>
          <p:cNvSpPr>
            <a:spLocks noGrp="1"/>
          </p:cNvSpPr>
          <p:nvPr>
            <p:ph idx="1"/>
          </p:nvPr>
        </p:nvSpPr>
        <p:spPr>
          <a:xfrm>
            <a:off x="468000" y="1341970"/>
            <a:ext cx="8135937" cy="4823333"/>
          </a:xfrm>
        </p:spPr>
        <p:txBody>
          <a:bodyPr/>
          <a:lstStyle/>
          <a:p>
            <a:pPr marL="285750" indent="-285750">
              <a:buFont typeface="Arial" charset="0"/>
              <a:buChar char="•"/>
              <a:defRPr/>
            </a:pPr>
            <a:r>
              <a:rPr lang="de-DE" altLang="de-DE" sz="1800" dirty="0">
                <a:ea typeface="Arial" charset="0"/>
                <a:cs typeface="Arial" charset="0"/>
              </a:rPr>
              <a:t>Eine falsche Sitzhaltung kann körperliche Schmerzen, wie z. B. Nacken- oder Rückenschmerzen, hervorrufen.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de-DE" altLang="de-DE" sz="1800" dirty="0">
                <a:ea typeface="Arial" charset="0"/>
                <a:cs typeface="Arial" charset="0"/>
              </a:rPr>
              <a:t>Aus diesem Grund muss der Arbeitsplatz an den Körper des Beschäftigten angepasst </a:t>
            </a:r>
            <a:r>
              <a:rPr lang="de-DE" altLang="de-DE" sz="1800" dirty="0" smtClean="0">
                <a:ea typeface="Arial" charset="0"/>
                <a:cs typeface="Arial" charset="0"/>
              </a:rPr>
              <a:t>werden:</a:t>
            </a:r>
          </a:p>
          <a:p>
            <a:pPr>
              <a:buFont typeface="Arial" charset="0"/>
              <a:buChar char="•"/>
              <a:defRPr/>
            </a:pPr>
            <a:endParaRPr lang="de-DE" altLang="de-DE" sz="18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="" xmlns:a16="http://schemas.microsoft.com/office/drawing/2014/main" id="{419BEC8D-957A-4FEE-82CF-1B5565A1A788}"/>
              </a:ext>
            </a:extLst>
          </p:cNvPr>
          <p:cNvSpPr/>
          <p:nvPr/>
        </p:nvSpPr>
        <p:spPr>
          <a:xfrm>
            <a:off x="7056370" y="5840046"/>
            <a:ext cx="11176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chemeClr val="bg1">
                    <a:lumMod val="65000"/>
                  </a:schemeClr>
                </a:solidFill>
                <a:latin typeface="Calibri (Textkörper)"/>
              </a:rPr>
              <a:t>© Fotolia - 128435857</a:t>
            </a:r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10" name="Inhaltsplatzhalter 1"/>
          <p:cNvSpPr txBox="1">
            <a:spLocks/>
          </p:cNvSpPr>
          <p:nvPr/>
        </p:nvSpPr>
        <p:spPr>
          <a:xfrm>
            <a:off x="467544" y="2708920"/>
            <a:ext cx="8135937" cy="35283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Richten Sie Ihren Arbeitsplatz </a:t>
            </a: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ergonomisch</a:t>
            </a:r>
            <a:b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</a:b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und dynamisch</a:t>
            </a: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 aus!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Passen Sie die </a:t>
            </a: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Einstellung von Möbeln, Monitor</a:t>
            </a:r>
            <a:b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</a:b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und Beleuchtung</a:t>
            </a: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 optimal an.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Wechseln Sie Ihre Sitzposition </a:t>
            </a: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zur Lockerung</a:t>
            </a:r>
            <a:b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</a:b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der Körperhaltung</a:t>
            </a: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Unterbrechen Sie Sitzphasen </a:t>
            </a: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durch Stehen </a:t>
            </a:r>
            <a:b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</a:b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und Gehen</a:t>
            </a: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Nutzen Sie </a:t>
            </a: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Pausen zur Bewegung</a:t>
            </a: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Beugen Sie mit </a:t>
            </a:r>
            <a:r>
              <a:rPr kumimoji="0" lang="de-DE" alt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einfachen Ausgleichsübungen </a:t>
            </a: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/>
            </a:r>
            <a:b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</a:b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Arial" charset="0"/>
                <a:cs typeface="Arial" charset="0"/>
              </a:rPr>
              <a:t>Verspannungen vor.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de-DE" altLang="de-DE" sz="1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de-DE" alt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de-DE" altLang="de-DE" sz="1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de-DE" altLang="de-DE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03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Gefahren am Arbeitsplatz</a:t>
            </a:r>
          </a:p>
        </p:txBody>
      </p:sp>
      <p:sp>
        <p:nvSpPr>
          <p:cNvPr id="26" name="Inhaltsplatzhalter 1"/>
          <p:cNvSpPr>
            <a:spLocks noGrp="1"/>
          </p:cNvSpPr>
          <p:nvPr>
            <p:ph idx="1"/>
          </p:nvPr>
        </p:nvSpPr>
        <p:spPr>
          <a:xfrm>
            <a:off x="468000" y="1341970"/>
            <a:ext cx="8676000" cy="4679317"/>
          </a:xfrm>
        </p:spPr>
        <p:txBody>
          <a:bodyPr/>
          <a:lstStyle/>
          <a:p>
            <a:pPr marL="0" indent="0" eaLnBrk="0" hangingPunct="0">
              <a:lnSpc>
                <a:spcPct val="150000"/>
              </a:lnSpc>
              <a:spcAft>
                <a:spcPts val="1200"/>
              </a:spcAft>
              <a:buClr>
                <a:srgbClr val="93332B"/>
              </a:buClr>
              <a:buSzPct val="100000"/>
              <a:buNone/>
              <a:defRPr/>
            </a:pPr>
            <a:r>
              <a:rPr lang="de-DE" sz="1800" dirty="0">
                <a:ea typeface="Arial" charset="0"/>
                <a:cs typeface="Arial" charset="0"/>
              </a:rPr>
              <a:t>Betriebsanweisungen wurden für weitere Tätigkeiten, Gefahren oder Gefahrstoffen verfasst.</a:t>
            </a:r>
            <a:endParaRPr lang="de-DE" altLang="de-DE" sz="1800" u="sng" dirty="0">
              <a:ea typeface="Arial" charset="0"/>
              <a:cs typeface="Arial" charset="0"/>
            </a:endParaRPr>
          </a:p>
          <a:p>
            <a:pPr>
              <a:spcBef>
                <a:spcPct val="25000"/>
              </a:spcBef>
              <a:buFont typeface="Verdana" charset="0"/>
              <a:buNone/>
            </a:pPr>
            <a:r>
              <a:rPr lang="de-DE" altLang="de-DE" sz="1800" u="sng" dirty="0">
                <a:ea typeface="Arial" charset="0"/>
                <a:cs typeface="Arial" charset="0"/>
              </a:rPr>
              <a:t>Inhalte</a:t>
            </a:r>
          </a:p>
          <a:p>
            <a:pPr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b="1" dirty="0">
                <a:ea typeface="Arial" charset="0"/>
                <a:cs typeface="Arial" charset="0"/>
              </a:rPr>
              <a:t>Geltungsbereich</a:t>
            </a:r>
            <a:r>
              <a:rPr lang="de-DE" altLang="de-DE" sz="1800" dirty="0">
                <a:ea typeface="Arial" charset="0"/>
                <a:cs typeface="Arial" charset="0"/>
              </a:rPr>
              <a:t> – Wo und wofür gilt die Betriebsanweisung?</a:t>
            </a:r>
          </a:p>
          <a:p>
            <a:pPr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b="1" dirty="0">
                <a:ea typeface="Arial" charset="0"/>
                <a:cs typeface="Arial" charset="0"/>
              </a:rPr>
              <a:t>Gefahrstoffbezeichnung</a:t>
            </a:r>
            <a:r>
              <a:rPr lang="de-DE" altLang="de-DE" sz="1800" dirty="0">
                <a:ea typeface="Arial" charset="0"/>
                <a:cs typeface="Arial" charset="0"/>
              </a:rPr>
              <a:t> – Wie heißt der Stoff?</a:t>
            </a:r>
          </a:p>
          <a:p>
            <a:pPr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b="1" dirty="0">
                <a:ea typeface="Arial" charset="0"/>
                <a:cs typeface="Arial" charset="0"/>
              </a:rPr>
              <a:t>Gefahren für Mensch und Umwelt</a:t>
            </a:r>
            <a:r>
              <a:rPr lang="de-DE" altLang="de-DE" sz="1800" dirty="0">
                <a:ea typeface="Arial" charset="0"/>
                <a:cs typeface="Arial" charset="0"/>
              </a:rPr>
              <a:t> – Welche Gefahren gehen davon aus?</a:t>
            </a:r>
          </a:p>
          <a:p>
            <a:pPr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b="1" dirty="0">
                <a:ea typeface="Arial" charset="0"/>
                <a:cs typeface="Arial" charset="0"/>
              </a:rPr>
              <a:t>Schutzmaßnahmen und Verhaltensregeln</a:t>
            </a:r>
            <a:r>
              <a:rPr lang="de-DE" altLang="de-DE" sz="1800" dirty="0">
                <a:ea typeface="Arial" charset="0"/>
                <a:cs typeface="Arial" charset="0"/>
              </a:rPr>
              <a:t> – Wie schützt man sich im Normalfall?</a:t>
            </a:r>
          </a:p>
          <a:p>
            <a:pPr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b="1" dirty="0">
                <a:ea typeface="Arial" charset="0"/>
                <a:cs typeface="Arial" charset="0"/>
              </a:rPr>
              <a:t>Verhalten im Gefahrfall</a:t>
            </a:r>
            <a:r>
              <a:rPr lang="de-DE" altLang="de-DE" sz="1800" dirty="0">
                <a:ea typeface="Arial" charset="0"/>
                <a:cs typeface="Arial" charset="0"/>
              </a:rPr>
              <a:t> – Welche Maßnahmen gelten hierbei?</a:t>
            </a:r>
          </a:p>
          <a:p>
            <a:pPr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b="1" dirty="0">
                <a:ea typeface="Arial" charset="0"/>
                <a:cs typeface="Arial" charset="0"/>
              </a:rPr>
              <a:t>Erste Hilfe</a:t>
            </a:r>
            <a:r>
              <a:rPr lang="de-DE" altLang="de-DE" sz="1800" dirty="0">
                <a:ea typeface="Arial" charset="0"/>
                <a:cs typeface="Arial" charset="0"/>
              </a:rPr>
              <a:t> – Wie kann man sich oder anderen Menschen helfen?</a:t>
            </a:r>
          </a:p>
          <a:p>
            <a:pPr>
              <a:spcBef>
                <a:spcPct val="25000"/>
              </a:spcBef>
              <a:buFont typeface="Arial" charset="0"/>
              <a:buChar char="•"/>
            </a:pPr>
            <a:r>
              <a:rPr lang="de-DE" altLang="de-DE" sz="1800" b="1" dirty="0">
                <a:ea typeface="Arial" charset="0"/>
                <a:cs typeface="Arial" charset="0"/>
              </a:rPr>
              <a:t>Sachgerechte Entsorgung</a:t>
            </a:r>
            <a:r>
              <a:rPr lang="de-DE" altLang="de-DE" sz="1800" dirty="0">
                <a:ea typeface="Arial" charset="0"/>
                <a:cs typeface="Arial" charset="0"/>
              </a:rPr>
              <a:t> – Wo kommt was hin?</a:t>
            </a: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255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Rundgang</a:t>
            </a:r>
          </a:p>
        </p:txBody>
      </p:sp>
      <p:sp>
        <p:nvSpPr>
          <p:cNvPr id="26" name="Inhaltsplatzhalter 1"/>
          <p:cNvSpPr>
            <a:spLocks noGrp="1"/>
          </p:cNvSpPr>
          <p:nvPr>
            <p:ph idx="1"/>
          </p:nvPr>
        </p:nvSpPr>
        <p:spPr>
          <a:xfrm>
            <a:off x="468000" y="1341970"/>
            <a:ext cx="8676000" cy="467931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sz="1800" dirty="0">
                <a:ea typeface="Arial" charset="0"/>
                <a:cs typeface="Arial" charset="0"/>
              </a:rPr>
              <a:t>Im Arbeitsbereich müssen vorhanden sein:</a:t>
            </a:r>
          </a:p>
          <a:p>
            <a:pPr marL="0" indent="0">
              <a:buNone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Nach Vorschrift </a:t>
            </a:r>
            <a:r>
              <a:rPr lang="de-DE" sz="1800" dirty="0" err="1">
                <a:ea typeface="Arial" charset="0"/>
                <a:cs typeface="Arial" charset="0"/>
              </a:rPr>
              <a:t>befüllter</a:t>
            </a:r>
            <a:r>
              <a:rPr lang="de-DE" sz="1800" dirty="0">
                <a:ea typeface="Arial" charset="0"/>
                <a:cs typeface="Arial" charset="0"/>
              </a:rPr>
              <a:t> Verbandkasten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Verbandbuch, Notfallbroschüren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Aushänge und Anleitungen für die Erste Hilfe sowie Namen der                                  Ersthelfer / Sicherheitsbeauftragten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Fluchtwege</a:t>
            </a:r>
          </a:p>
          <a:p>
            <a:pPr marL="342900" indent="-342900">
              <a:buFont typeface="Arial" charset="0"/>
              <a:buChar char="•"/>
              <a:defRPr/>
            </a:pPr>
            <a:r>
              <a:rPr lang="de-DE" sz="1800" dirty="0">
                <a:ea typeface="Arial" charset="0"/>
                <a:cs typeface="Arial" charset="0"/>
              </a:rPr>
              <a:t>Feuerlöscher</a:t>
            </a:r>
          </a:p>
          <a:p>
            <a:pPr marL="342900" indent="-342900">
              <a:buFont typeface="Arial" charset="0"/>
              <a:buChar char="•"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de-DE" altLang="de-DE" sz="18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de-DE" sz="1800" dirty="0"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Arial" charset="0"/>
              <a:buChar char="•"/>
            </a:pPr>
            <a:endParaRPr lang="de-DE" altLang="de-DE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7131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>
            <a:spLocks noGrp="1"/>
          </p:cNvSpPr>
          <p:nvPr>
            <p:ph type="ctrTitle"/>
          </p:nvPr>
        </p:nvSpPr>
        <p:spPr>
          <a:xfrm>
            <a:off x="251520" y="1780396"/>
            <a:ext cx="8640960" cy="784508"/>
          </a:xfrm>
        </p:spPr>
        <p:txBody>
          <a:bodyPr/>
          <a:lstStyle/>
          <a:p>
            <a:pPr algn="ctr"/>
            <a:r>
              <a:rPr lang="de-DE" dirty="0" smtClean="0"/>
              <a:t>Vielen Dank für Ihre Aufmerksamkeit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22414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NR">
  <a:themeElements>
    <a:clrScheme name="Rhea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>
          <a:defRPr sz="20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VNR_Vorlage</Template>
  <TotalTime>0</TotalTime>
  <Words>778</Words>
  <Application>Microsoft Office PowerPoint</Application>
  <PresentationFormat>Bildschirmpräsentation (4:3)</PresentationFormat>
  <Paragraphs>224</Paragraphs>
  <Slides>18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VNR</vt:lpstr>
      <vt:lpstr>1. Allgemeine Unterweisung</vt:lpstr>
      <vt:lpstr>Unsere Ansprechpartner im Arbeitsschutz</vt:lpstr>
      <vt:lpstr>Gesetzliche Grundlagen</vt:lpstr>
      <vt:lpstr>Die Pflichten des Arbeitgebers gegenüber dem Arbeitnehmer</vt:lpstr>
      <vt:lpstr>Die Pflichten der Arbeitnehmer gegenüber dem Arbeitgeber</vt:lpstr>
      <vt:lpstr>Erste Hilfe</vt:lpstr>
      <vt:lpstr>Welche Informationen muss ein Notruf enthalten?</vt:lpstr>
      <vt:lpstr>Verbandkasten – was muss man beachten?</vt:lpstr>
      <vt:lpstr>Arbeits- oder Wegeunfälle (AoWU)</vt:lpstr>
      <vt:lpstr>Wie entsteht ein Brand?</vt:lpstr>
      <vt:lpstr>Verhalten im Brandfall</vt:lpstr>
      <vt:lpstr>Richtiger Umgang mit Feuerlöschgeräten</vt:lpstr>
      <vt:lpstr>Flucht- und Rettungswege</vt:lpstr>
      <vt:lpstr>Kennzeichnungen im Unternehmen </vt:lpstr>
      <vt:lpstr>Bildschirmarbeitsplatz</vt:lpstr>
      <vt:lpstr>Weitere Gefahren am Arbeitsplatz</vt:lpstr>
      <vt:lpstr>Rundgang</vt:lpstr>
      <vt:lpstr>Vielen Dank für Ihre Aufmerksamkeit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MNx - Maximilan Neye</dc:creator>
  <cp:lastModifiedBy>Steffen</cp:lastModifiedBy>
  <cp:revision>113</cp:revision>
  <dcterms:created xsi:type="dcterms:W3CDTF">2015-01-22T00:01:03Z</dcterms:created>
  <dcterms:modified xsi:type="dcterms:W3CDTF">2026-09-27T21:58:22Z</dcterms:modified>
</cp:coreProperties>
</file>